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20"/>
  </p:notesMasterIdLst>
  <p:sldIdLst>
    <p:sldId id="256" r:id="rId2"/>
    <p:sldId id="259" r:id="rId3"/>
    <p:sldId id="258" r:id="rId4"/>
    <p:sldId id="300" r:id="rId5"/>
    <p:sldId id="260" r:id="rId6"/>
    <p:sldId id="295" r:id="rId7"/>
    <p:sldId id="296" r:id="rId8"/>
    <p:sldId id="262" r:id="rId9"/>
    <p:sldId id="266" r:id="rId10"/>
    <p:sldId id="263" r:id="rId11"/>
    <p:sldId id="261" r:id="rId12"/>
    <p:sldId id="297" r:id="rId13"/>
    <p:sldId id="305" r:id="rId14"/>
    <p:sldId id="301" r:id="rId15"/>
    <p:sldId id="302" r:id="rId16"/>
    <p:sldId id="303" r:id="rId17"/>
    <p:sldId id="304" r:id="rId18"/>
    <p:sldId id="264"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imated Moodboard for Business by Slidesgo" id="{F2C9C567-0189-4E6C-A4C1-DE558867CF77}">
          <p14:sldIdLst>
            <p14:sldId id="256"/>
            <p14:sldId id="259"/>
            <p14:sldId id="258"/>
            <p14:sldId id="300"/>
            <p14:sldId id="260"/>
            <p14:sldId id="295"/>
            <p14:sldId id="296"/>
            <p14:sldId id="262"/>
            <p14:sldId id="266"/>
            <p14:sldId id="263"/>
            <p14:sldId id="261"/>
            <p14:sldId id="297"/>
            <p14:sldId id="305"/>
            <p14:sldId id="301"/>
            <p14:sldId id="302"/>
            <p14:sldId id="303"/>
            <p14:sldId id="304"/>
            <p14:sldId id="264"/>
          </p14:sldIdLst>
        </p14:section>
        <p14:section name="Final Slides" id="{15AE4FD2-8152-4DFA-A23B-3D05FF4D75EC}">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4" clrIdx="0">
    <p:extLst>
      <p:ext uri="{19B8F6BF-5375-455C-9EA6-DF929625EA0E}">
        <p15:presenceInfo xmlns:p15="http://schemas.microsoft.com/office/powerpoint/2012/main" userId="S::rmartin@freepikco.onmicrosoft.com::99c76c5c-dbd8-45dc-86f7-d64d860af3f1" providerId="AD"/>
      </p:ext>
    </p:extLst>
  </p:cmAuthor>
  <p:cmAuthor id="2" name="Betsara Hualde Fernández" initials="BHF" lastIdx="11" clrIdx="1">
    <p:extLst>
      <p:ext uri="{19B8F6BF-5375-455C-9EA6-DF929625EA0E}">
        <p15:presenceInfo xmlns:p15="http://schemas.microsoft.com/office/powerpoint/2012/main" userId="S::bhualde@freepikco.onmicrosoft.com::6805e980-7c5e-47e2-97ce-1bd6ec56651e" providerId="AD"/>
      </p:ext>
    </p:extLst>
  </p:cmAuthor>
  <p:cmAuthor id="3" name="Ruben Martin Sanchez" initials="RMS" lastIdx="4" clrIdx="2">
    <p:extLst>
      <p:ext uri="{19B8F6BF-5375-455C-9EA6-DF929625EA0E}">
        <p15:presenceInfo xmlns:p15="http://schemas.microsoft.com/office/powerpoint/2012/main" userId="e84aa1c1e37709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47D7"/>
    <a:srgbClr val="F8F88A"/>
    <a:srgbClr val="E2CDA0"/>
    <a:srgbClr val="C3E1F4"/>
    <a:srgbClr val="B7C0F3"/>
    <a:srgbClr val="CC482E"/>
    <a:srgbClr val="A9C8E2"/>
    <a:srgbClr val="FBFBFB"/>
    <a:srgbClr val="313131"/>
    <a:srgbClr val="6E6E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Estilo claro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67" autoAdjust="0"/>
    <p:restoredTop sz="86418" autoAdjust="0"/>
  </p:normalViewPr>
  <p:slideViewPr>
    <p:cSldViewPr snapToGrid="0" showGuides="1">
      <p:cViewPr>
        <p:scale>
          <a:sx n="100" d="100"/>
          <a:sy n="100" d="100"/>
        </p:scale>
        <p:origin x="1229" y="-82"/>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100" d="100"/>
        <a:sy n="100" d="100"/>
      </p:scale>
      <p:origin x="0" y="-109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A6311-7F24-4F8E-A346-3E7FDC43AAED}" type="datetimeFigureOut">
              <a:rPr lang="es-ES" smtClean="0"/>
              <a:t>25/10/2024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DAC009-0015-4486-B491-B0C702E086F3}" type="slidenum">
              <a:rPr lang="es-ES" smtClean="0"/>
              <a:t>‹#›</a:t>
            </a:fld>
            <a:endParaRPr lang="es-ES"/>
          </a:p>
        </p:txBody>
      </p:sp>
    </p:spTree>
    <p:extLst>
      <p:ext uri="{BB962C8B-B14F-4D97-AF65-F5344CB8AC3E}">
        <p14:creationId xmlns:p14="http://schemas.microsoft.com/office/powerpoint/2010/main" val="212951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AC009-0015-4486-B491-B0C702E086F3}" type="slidenum">
              <a:rPr lang="es-ES" smtClean="0"/>
              <a:t>1</a:t>
            </a:fld>
            <a:endParaRPr lang="es-ES"/>
          </a:p>
        </p:txBody>
      </p:sp>
    </p:spTree>
    <p:extLst>
      <p:ext uri="{BB962C8B-B14F-4D97-AF65-F5344CB8AC3E}">
        <p14:creationId xmlns:p14="http://schemas.microsoft.com/office/powerpoint/2010/main" val="216304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DAC009-0015-4486-B491-B0C702E086F3}" type="slidenum">
              <a:rPr lang="es-ES" smtClean="0"/>
              <a:t>3</a:t>
            </a:fld>
            <a:endParaRPr lang="es-ES"/>
          </a:p>
        </p:txBody>
      </p:sp>
    </p:spTree>
    <p:extLst>
      <p:ext uri="{BB962C8B-B14F-4D97-AF65-F5344CB8AC3E}">
        <p14:creationId xmlns:p14="http://schemas.microsoft.com/office/powerpoint/2010/main" val="3634961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600EBF-302C-F4C0-7C13-B7ECAF353D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A53F9C-11E7-EC23-DD81-6723BED5B2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090FF2-6B40-0C67-897F-8503AF4CBFB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5767B08-451E-FD35-0FAC-D98E8F221409}"/>
              </a:ext>
            </a:extLst>
          </p:cNvPr>
          <p:cNvSpPr>
            <a:spLocks noGrp="1"/>
          </p:cNvSpPr>
          <p:nvPr>
            <p:ph type="sldNum" sz="quarter" idx="5"/>
          </p:nvPr>
        </p:nvSpPr>
        <p:spPr/>
        <p:txBody>
          <a:bodyPr/>
          <a:lstStyle/>
          <a:p>
            <a:fld id="{06DAC009-0015-4486-B491-B0C702E086F3}" type="slidenum">
              <a:rPr lang="es-ES" smtClean="0"/>
              <a:t>4</a:t>
            </a:fld>
            <a:endParaRPr lang="es-ES"/>
          </a:p>
        </p:txBody>
      </p:sp>
    </p:spTree>
    <p:extLst>
      <p:ext uri="{BB962C8B-B14F-4D97-AF65-F5344CB8AC3E}">
        <p14:creationId xmlns:p14="http://schemas.microsoft.com/office/powerpoint/2010/main" val="828171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DAC009-0015-4486-B491-B0C702E086F3}" type="slidenum">
              <a:rPr lang="es-ES" smtClean="0"/>
              <a:t>5</a:t>
            </a:fld>
            <a:endParaRPr lang="es-ES"/>
          </a:p>
        </p:txBody>
      </p:sp>
    </p:spTree>
    <p:extLst>
      <p:ext uri="{BB962C8B-B14F-4D97-AF65-F5344CB8AC3E}">
        <p14:creationId xmlns:p14="http://schemas.microsoft.com/office/powerpoint/2010/main" val="2197067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DAC009-0015-4486-B491-B0C702E086F3}" type="slidenum">
              <a:rPr lang="es-ES" smtClean="0"/>
              <a:t>14</a:t>
            </a:fld>
            <a:endParaRPr lang="es-ES"/>
          </a:p>
        </p:txBody>
      </p:sp>
    </p:spTree>
    <p:extLst>
      <p:ext uri="{BB962C8B-B14F-4D97-AF65-F5344CB8AC3E}">
        <p14:creationId xmlns:p14="http://schemas.microsoft.com/office/powerpoint/2010/main" val="3955764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6C95A5-50E7-4B0C-EDD9-2CF7304381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0FC4C4-EC35-2CAA-ED66-9ED0DE3FE4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11ADB1-C637-9B9A-3100-AC7A17EE7E5C}"/>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018168D-0A87-35F9-BF42-C0F0DD23ACB0}"/>
              </a:ext>
            </a:extLst>
          </p:cNvPr>
          <p:cNvSpPr>
            <a:spLocks noGrp="1"/>
          </p:cNvSpPr>
          <p:nvPr>
            <p:ph type="sldNum" sz="quarter" idx="5"/>
          </p:nvPr>
        </p:nvSpPr>
        <p:spPr/>
        <p:txBody>
          <a:bodyPr/>
          <a:lstStyle/>
          <a:p>
            <a:fld id="{06DAC009-0015-4486-B491-B0C702E086F3}" type="slidenum">
              <a:rPr lang="es-ES" smtClean="0"/>
              <a:t>15</a:t>
            </a:fld>
            <a:endParaRPr lang="es-ES"/>
          </a:p>
        </p:txBody>
      </p:sp>
    </p:spTree>
    <p:extLst>
      <p:ext uri="{BB962C8B-B14F-4D97-AF65-F5344CB8AC3E}">
        <p14:creationId xmlns:p14="http://schemas.microsoft.com/office/powerpoint/2010/main" val="32459053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7006F-43E3-B5B0-4D1A-E8F7A1BFC7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887A73-13EC-1EF3-52CB-1FFEE4EBB6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D8AD5D-F935-6556-3627-CABF8627052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DC18A33-51A3-FCD6-D5C7-03878247F17C}"/>
              </a:ext>
            </a:extLst>
          </p:cNvPr>
          <p:cNvSpPr>
            <a:spLocks noGrp="1"/>
          </p:cNvSpPr>
          <p:nvPr>
            <p:ph type="sldNum" sz="quarter" idx="5"/>
          </p:nvPr>
        </p:nvSpPr>
        <p:spPr/>
        <p:txBody>
          <a:bodyPr/>
          <a:lstStyle/>
          <a:p>
            <a:fld id="{06DAC009-0015-4486-B491-B0C702E086F3}" type="slidenum">
              <a:rPr lang="es-ES" smtClean="0"/>
              <a:t>16</a:t>
            </a:fld>
            <a:endParaRPr lang="es-ES"/>
          </a:p>
        </p:txBody>
      </p:sp>
    </p:spTree>
    <p:extLst>
      <p:ext uri="{BB962C8B-B14F-4D97-AF65-F5344CB8AC3E}">
        <p14:creationId xmlns:p14="http://schemas.microsoft.com/office/powerpoint/2010/main" val="1823490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289CB-A903-B41C-7454-1FF5B7C614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DA2B65-0009-CEAC-91A1-82F3AA884B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D03DF9-0477-D04B-AC37-238DA09D66A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97B59A6-0447-8071-6663-2432947466E8}"/>
              </a:ext>
            </a:extLst>
          </p:cNvPr>
          <p:cNvSpPr>
            <a:spLocks noGrp="1"/>
          </p:cNvSpPr>
          <p:nvPr>
            <p:ph type="sldNum" sz="quarter" idx="5"/>
          </p:nvPr>
        </p:nvSpPr>
        <p:spPr/>
        <p:txBody>
          <a:bodyPr/>
          <a:lstStyle/>
          <a:p>
            <a:fld id="{06DAC009-0015-4486-B491-B0C702E086F3}" type="slidenum">
              <a:rPr lang="es-ES" smtClean="0"/>
              <a:t>17</a:t>
            </a:fld>
            <a:endParaRPr lang="es-ES"/>
          </a:p>
        </p:txBody>
      </p:sp>
    </p:spTree>
    <p:extLst>
      <p:ext uri="{BB962C8B-B14F-4D97-AF65-F5344CB8AC3E}">
        <p14:creationId xmlns:p14="http://schemas.microsoft.com/office/powerpoint/2010/main" val="3716805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6DAC009-0015-4486-B491-B0C702E086F3}" type="slidenum">
              <a:rPr lang="es-ES" smtClean="0"/>
              <a:t>18</a:t>
            </a:fld>
            <a:endParaRPr lang="es-ES"/>
          </a:p>
        </p:txBody>
      </p:sp>
    </p:spTree>
    <p:extLst>
      <p:ext uri="{BB962C8B-B14F-4D97-AF65-F5344CB8AC3E}">
        <p14:creationId xmlns:p14="http://schemas.microsoft.com/office/powerpoint/2010/main" val="32081854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4150E89A-6EC9-4F7F-B065-E9D6DE097AA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219408">
            <a:off x="-1694523" y="-3591309"/>
            <a:ext cx="8629206" cy="8714337"/>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DE55F6BD-722E-4F18-880E-A7E5CA1E9AE2}"/>
              </a:ext>
            </a:extLst>
          </p:cNvPr>
          <p:cNvPicPr>
            <a:picLocks noChangeAspect="1"/>
          </p:cNvPicPr>
          <p:nvPr userDrawn="1"/>
        </p:nvPicPr>
        <p:blipFill>
          <a:blip r:embed="rId2">
            <a:alphaModFix amt="37000"/>
            <a:extLst>
              <a:ext uri="{28A0092B-C50C-407E-A947-70E740481C1C}">
                <a14:useLocalDpi xmlns:a14="http://schemas.microsoft.com/office/drawing/2010/main" val="0"/>
              </a:ext>
            </a:extLst>
          </a:blip>
          <a:stretch>
            <a:fillRect/>
          </a:stretch>
        </p:blipFill>
        <p:spPr>
          <a:xfrm rot="12779275">
            <a:off x="2994841" y="-1310219"/>
            <a:ext cx="11687241" cy="11802539"/>
          </a:xfrm>
          <a:prstGeom prst="rect">
            <a:avLst/>
          </a:prstGeom>
        </p:spPr>
      </p:pic>
      <p:sp>
        <p:nvSpPr>
          <p:cNvPr id="2" name="Title 1"/>
          <p:cNvSpPr>
            <a:spLocks noGrp="1"/>
          </p:cNvSpPr>
          <p:nvPr>
            <p:ph type="ctrTitle" hasCustomPrompt="1"/>
          </p:nvPr>
        </p:nvSpPr>
        <p:spPr>
          <a:xfrm>
            <a:off x="1143000" y="662066"/>
            <a:ext cx="6858000" cy="1513003"/>
          </a:xfrm>
        </p:spPr>
        <p:txBody>
          <a:bodyPr tIns="36000" bIns="36000" anchor="t" anchorCtr="1">
            <a:noAutofit/>
          </a:bodyPr>
          <a:lstStyle>
            <a:lvl1pPr algn="ctr">
              <a:lnSpc>
                <a:spcPts val="4000"/>
              </a:lnSpc>
              <a:defRPr sz="4400"/>
            </a:lvl1pPr>
          </a:lstStyle>
          <a:p>
            <a:r>
              <a:rPr lang="en-US" dirty="0"/>
              <a:t>Click to edit Master title style</a:t>
            </a:r>
          </a:p>
        </p:txBody>
      </p:sp>
      <p:sp>
        <p:nvSpPr>
          <p:cNvPr id="3" name="Subtitle 2"/>
          <p:cNvSpPr>
            <a:spLocks noGrp="1"/>
          </p:cNvSpPr>
          <p:nvPr>
            <p:ph type="subTitle" idx="1"/>
          </p:nvPr>
        </p:nvSpPr>
        <p:spPr>
          <a:xfrm>
            <a:off x="1143000" y="2164559"/>
            <a:ext cx="6858000" cy="351388"/>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E4708FD3-9386-4CB7-A0D4-BD5A0718BE0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1374299" y="-8336153"/>
            <a:ext cx="13241214" cy="1337184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65D8D0C3-DD45-49D9-82CC-1A5261B3D103}"/>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6534964" flipV="1">
            <a:off x="-3558676" y="-698902"/>
            <a:ext cx="13241214" cy="13371844"/>
          </a:xfrm>
          <a:prstGeom prst="rect">
            <a:avLst/>
          </a:prstGeom>
        </p:spPr>
      </p:pic>
      <p:sp>
        <p:nvSpPr>
          <p:cNvPr id="2" name="Title 1"/>
          <p:cNvSpPr>
            <a:spLocks noGrp="1"/>
          </p:cNvSpPr>
          <p:nvPr>
            <p:ph type="title"/>
          </p:nvPr>
        </p:nvSpPr>
        <p:spPr>
          <a:xfrm>
            <a:off x="723899" y="1280581"/>
            <a:ext cx="3600965" cy="1550425"/>
          </a:xfrm>
        </p:spPr>
        <p:txBody>
          <a:bodyPr anchor="b">
            <a:noAutofit/>
          </a:bodyPr>
          <a:lstStyle>
            <a:lvl1pPr algn="ctr">
              <a:defRPr sz="2700"/>
            </a:lvl1pPr>
          </a:lstStyle>
          <a:p>
            <a:r>
              <a:rPr lang="en-US" dirty="0"/>
              <a:t>Click to edit Master title style</a:t>
            </a:r>
          </a:p>
        </p:txBody>
      </p:sp>
      <p:sp>
        <p:nvSpPr>
          <p:cNvPr id="3" name="Picture Placeholder 2"/>
          <p:cNvSpPr>
            <a:spLocks noGrp="1" noChangeAspect="1"/>
          </p:cNvSpPr>
          <p:nvPr>
            <p:ph type="pic" idx="1"/>
          </p:nvPr>
        </p:nvSpPr>
        <p:spPr>
          <a:xfrm>
            <a:off x="4572000" y="973393"/>
            <a:ext cx="3848100" cy="28420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2487" y="3020426"/>
            <a:ext cx="3354030" cy="1121342"/>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cxnSp>
        <p:nvCxnSpPr>
          <p:cNvPr id="7" name="Conector recto 6">
            <a:extLst>
              <a:ext uri="{FF2B5EF4-FFF2-40B4-BE49-F238E27FC236}">
                <a16:creationId xmlns:a16="http://schemas.microsoft.com/office/drawing/2014/main" id="{05C88DA5-80BA-4D61-9C09-FDB3B8AF501E}"/>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89A6B5C0-94F2-42EB-ADE7-1BD413366F6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8E1C731C-C2B2-4AEA-A0A8-97EF12061ED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0" name="Gráfico 9">
            <a:extLst>
              <a:ext uri="{FF2B5EF4-FFF2-40B4-BE49-F238E27FC236}">
                <a16:creationId xmlns:a16="http://schemas.microsoft.com/office/drawing/2014/main" id="{076DCC09-832B-429B-80E7-08B1FAF4BC0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1" name="Gráfico 10">
            <a:extLst>
              <a:ext uri="{FF2B5EF4-FFF2-40B4-BE49-F238E27FC236}">
                <a16:creationId xmlns:a16="http://schemas.microsoft.com/office/drawing/2014/main" id="{69101826-BEDA-45E9-A5D9-A919C20FC7A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2" name="Gráfico 11">
            <a:extLst>
              <a:ext uri="{FF2B5EF4-FFF2-40B4-BE49-F238E27FC236}">
                <a16:creationId xmlns:a16="http://schemas.microsoft.com/office/drawing/2014/main" id="{BDD8F7DD-8E5C-4165-8A24-BE64F3F2750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3" name="Gráfico 12">
            <a:extLst>
              <a:ext uri="{FF2B5EF4-FFF2-40B4-BE49-F238E27FC236}">
                <a16:creationId xmlns:a16="http://schemas.microsoft.com/office/drawing/2014/main" id="{7D0B63CC-CBE2-4EF8-A940-234185AAE78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5" name="Conector recto 14">
            <a:extLst>
              <a:ext uri="{FF2B5EF4-FFF2-40B4-BE49-F238E27FC236}">
                <a16:creationId xmlns:a16="http://schemas.microsoft.com/office/drawing/2014/main" id="{8F7C02BE-F011-47C8-9C6B-A6B44615676C}"/>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04375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E3D233C8-B9FA-4804-A00F-9CBD564DDAE1}"/>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510838">
            <a:off x="275492" y="-3024860"/>
            <a:ext cx="13241214" cy="13371844"/>
          </a:xfrm>
          <a:prstGeom prst="rect">
            <a:avLst/>
          </a:prstGeom>
        </p:spPr>
      </p:pic>
      <p:pic>
        <p:nvPicPr>
          <p:cNvPr id="4" name="Imagen 3" descr="Un dibujo de una persona&#10;&#10;Descripción generada automáticamente con confianza baja">
            <a:extLst>
              <a:ext uri="{FF2B5EF4-FFF2-40B4-BE49-F238E27FC236}">
                <a16:creationId xmlns:a16="http://schemas.microsoft.com/office/drawing/2014/main" id="{F2819EC2-B84B-437C-9449-583E2CE9CE8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839101" flipH="1">
            <a:off x="-10513735" y="-2193214"/>
            <a:ext cx="13241214" cy="13371844"/>
          </a:xfrm>
          <a:prstGeom prst="rect">
            <a:avLst/>
          </a:prstGeom>
        </p:spPr>
      </p:pic>
      <p:cxnSp>
        <p:nvCxnSpPr>
          <p:cNvPr id="5" name="Conector recto 4">
            <a:extLst>
              <a:ext uri="{FF2B5EF4-FFF2-40B4-BE49-F238E27FC236}">
                <a16:creationId xmlns:a16="http://schemas.microsoft.com/office/drawing/2014/main" id="{3734A222-4087-451E-9EF6-ED4F1894335F}"/>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CD9CD7BF-C765-41D3-BEE7-76A16676F234}"/>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6E5DAFD3-22F8-4DD3-9799-6EA3EAC1C8BC}"/>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9E0DBF24-EA10-43CD-B900-3F53882CAC3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21801516-4105-40EF-84C5-74B9D0BD0C8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5DC2D0BE-734E-4E76-A2C5-BE589B66056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EB05DDC-0B5E-4116-9D5B-646A1A73EC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7637D087-0880-487B-BCAA-4A9C4172F73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5814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four columns">
    <p:spTree>
      <p:nvGrpSpPr>
        <p:cNvPr id="1" name=""/>
        <p:cNvGrpSpPr/>
        <p:nvPr/>
      </p:nvGrpSpPr>
      <p:grpSpPr>
        <a:xfrm>
          <a:off x="0" y="0"/>
          <a:ext cx="0" cy="0"/>
          <a:chOff x="0" y="0"/>
          <a:chExt cx="0" cy="0"/>
        </a:xfrm>
      </p:grpSpPr>
      <p:pic>
        <p:nvPicPr>
          <p:cNvPr id="28" name="Imagen 27" descr="Un dibujo de una persona&#10;&#10;Descripción generada automáticamente con confianza baja">
            <a:extLst>
              <a:ext uri="{FF2B5EF4-FFF2-40B4-BE49-F238E27FC236}">
                <a16:creationId xmlns:a16="http://schemas.microsoft.com/office/drawing/2014/main" id="{F67963E2-5174-4FC4-A5E9-D9190358915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4345934">
            <a:off x="-4321045" y="-11262238"/>
            <a:ext cx="17738070" cy="17913064"/>
          </a:xfrm>
          <a:prstGeom prst="rect">
            <a:avLst/>
          </a:prstGeom>
        </p:spPr>
      </p:pic>
      <p:pic>
        <p:nvPicPr>
          <p:cNvPr id="27" name="Imagen 26" descr="Un dibujo de una persona&#10;&#10;Descripción generada automáticamente con confianza baja">
            <a:extLst>
              <a:ext uri="{FF2B5EF4-FFF2-40B4-BE49-F238E27FC236}">
                <a16:creationId xmlns:a16="http://schemas.microsoft.com/office/drawing/2014/main" id="{FC0E1457-1E33-46DC-A08C-2431FEB9566C}"/>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8854338" flipH="1">
            <a:off x="-7897707" y="1464331"/>
            <a:ext cx="12133088" cy="12252786"/>
          </a:xfrm>
          <a:prstGeom prst="rect">
            <a:avLst/>
          </a:prstGeom>
        </p:spPr>
      </p:pic>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10/25/2024</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6019800" cy="715566"/>
          </a:xfrm>
        </p:spPr>
        <p:txBody>
          <a:bodyPr/>
          <a:lstStyle>
            <a:lvl1pPr algn="ctr">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985769"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985769"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985769"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hasCustomPrompt="1"/>
          </p:nvPr>
        </p:nvSpPr>
        <p:spPr>
          <a:xfrm>
            <a:off x="4122832" y="2298064"/>
            <a:ext cx="2550242" cy="469496"/>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4122832" y="1905581"/>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4122832" y="1409401"/>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hasCustomPrompt="1"/>
          </p:nvPr>
        </p:nvSpPr>
        <p:spPr>
          <a:xfrm>
            <a:off x="4122830"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4122830"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4122830"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hasCustomPrompt="1"/>
          </p:nvPr>
        </p:nvSpPr>
        <p:spPr>
          <a:xfrm>
            <a:off x="985769" y="3767411"/>
            <a:ext cx="2550242" cy="468000"/>
          </a:xfrm>
        </p:spPr>
        <p:txBody>
          <a:bodyPr>
            <a:noAutofit/>
          </a:bodyPr>
          <a:lstStyle>
            <a:lvl1pPr marL="0" indent="0" algn="ct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985769" y="3374929"/>
            <a:ext cx="2550242" cy="392482"/>
          </a:xfrm>
        </p:spPr>
        <p:txBody>
          <a:bodyPr>
            <a:noAutofit/>
          </a:bodyPr>
          <a:lstStyle>
            <a:lvl1pPr marL="0" indent="0" algn="ctr">
              <a:buNone/>
              <a:defRPr sz="21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985769" y="2878749"/>
            <a:ext cx="2550242" cy="392482"/>
          </a:xfrm>
        </p:spPr>
        <p:txBody>
          <a:bodyPr>
            <a:noAutofit/>
          </a:bodyPr>
          <a:lstStyle>
            <a:lvl1pPr marL="0" indent="0" algn="ctr">
              <a:buNone/>
              <a:defRPr sz="25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29" name="Conector recto 28">
            <a:extLst>
              <a:ext uri="{FF2B5EF4-FFF2-40B4-BE49-F238E27FC236}">
                <a16:creationId xmlns:a16="http://schemas.microsoft.com/office/drawing/2014/main" id="{18EACD20-B30A-4D61-8701-0DCE30032607}"/>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0" name="Conector recto 29">
            <a:extLst>
              <a:ext uri="{FF2B5EF4-FFF2-40B4-BE49-F238E27FC236}">
                <a16:creationId xmlns:a16="http://schemas.microsoft.com/office/drawing/2014/main" id="{A37FF54E-A915-46D5-BD29-3F9ED0D9499D}"/>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31" name="Conector recto 30">
            <a:extLst>
              <a:ext uri="{FF2B5EF4-FFF2-40B4-BE49-F238E27FC236}">
                <a16:creationId xmlns:a16="http://schemas.microsoft.com/office/drawing/2014/main" id="{7F7A88B9-B1D6-4D3E-8E61-CD2B9E22C0F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3" name="Gráfico 32">
            <a:extLst>
              <a:ext uri="{FF2B5EF4-FFF2-40B4-BE49-F238E27FC236}">
                <a16:creationId xmlns:a16="http://schemas.microsoft.com/office/drawing/2014/main" id="{7BD30729-018D-4ECF-9C6C-7FD0005CC2C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34" name="Gráfico 33">
            <a:extLst>
              <a:ext uri="{FF2B5EF4-FFF2-40B4-BE49-F238E27FC236}">
                <a16:creationId xmlns:a16="http://schemas.microsoft.com/office/drawing/2014/main" id="{8809F639-8FED-49E1-B8EE-C777D14AFDA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cxnSp>
        <p:nvCxnSpPr>
          <p:cNvPr id="35" name="Conector recto 34">
            <a:extLst>
              <a:ext uri="{FF2B5EF4-FFF2-40B4-BE49-F238E27FC236}">
                <a16:creationId xmlns:a16="http://schemas.microsoft.com/office/drawing/2014/main" id="{D7D30AED-FC2B-4777-8886-C8335679BA96}"/>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6" name="Gráfico 35">
            <a:extLst>
              <a:ext uri="{FF2B5EF4-FFF2-40B4-BE49-F238E27FC236}">
                <a16:creationId xmlns:a16="http://schemas.microsoft.com/office/drawing/2014/main" id="{A159AE19-18EA-4CB2-AB2F-7099B331282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37" name="Gráfico 36">
            <a:extLst>
              <a:ext uri="{FF2B5EF4-FFF2-40B4-BE49-F238E27FC236}">
                <a16:creationId xmlns:a16="http://schemas.microsoft.com/office/drawing/2014/main" id="{236D9404-65CB-44B9-B83B-426C3D9DC7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cxnSp>
        <p:nvCxnSpPr>
          <p:cNvPr id="38" name="Conector recto 37">
            <a:extLst>
              <a:ext uri="{FF2B5EF4-FFF2-40B4-BE49-F238E27FC236}">
                <a16:creationId xmlns:a16="http://schemas.microsoft.com/office/drawing/2014/main" id="{0D28EE63-36A0-49C6-BF02-7F6CBDEB1D7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EEE03910-B97B-44A2-A965-37F9950A02F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2753199" flipH="1">
            <a:off x="-6620606" y="-6133472"/>
            <a:ext cx="13241214" cy="13371844"/>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EECD899E-77B0-4C2F-8E9B-22C3E5A37C22}"/>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5400000" flipH="1">
            <a:off x="6411049" y="844918"/>
            <a:ext cx="13241214" cy="13371844"/>
          </a:xfrm>
          <a:prstGeom prst="rect">
            <a:avLst/>
          </a:prstGeom>
        </p:spPr>
      </p:pic>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lvl1pPr algn="ctr">
              <a:defRPr/>
            </a:lvl1p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p:nvPr>
        </p:nvSpPr>
        <p:spPr>
          <a:xfrm>
            <a:off x="817925"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p:nvPr>
        </p:nvSpPr>
        <p:spPr>
          <a:xfrm>
            <a:off x="3360177" y="1903728"/>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p:nvPr>
        </p:nvSpPr>
        <p:spPr>
          <a:xfrm>
            <a:off x="907029" y="1558788"/>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449281" y="155711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p:nvPr>
        </p:nvSpPr>
        <p:spPr>
          <a:xfrm>
            <a:off x="5902429" y="1903727"/>
            <a:ext cx="2444540" cy="516566"/>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p:nvPr>
        </p:nvSpPr>
        <p:spPr>
          <a:xfrm>
            <a:off x="5991533" y="1552960"/>
            <a:ext cx="226633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4" name="Conector recto 13">
            <a:extLst>
              <a:ext uri="{FF2B5EF4-FFF2-40B4-BE49-F238E27FC236}">
                <a16:creationId xmlns:a16="http://schemas.microsoft.com/office/drawing/2014/main" id="{0271B9BA-F088-4430-97E7-E419B662934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208F0E19-7244-402E-BACD-F17AA841E375}"/>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08C685F3-18AE-4C41-B8E6-DDA4088549A3}"/>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7" name="Gráfico 16">
            <a:extLst>
              <a:ext uri="{FF2B5EF4-FFF2-40B4-BE49-F238E27FC236}">
                <a16:creationId xmlns:a16="http://schemas.microsoft.com/office/drawing/2014/main" id="{A0866C04-E390-479A-8FBD-972DE70495A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8" name="Gráfico 17">
            <a:extLst>
              <a:ext uri="{FF2B5EF4-FFF2-40B4-BE49-F238E27FC236}">
                <a16:creationId xmlns:a16="http://schemas.microsoft.com/office/drawing/2014/main" id="{29645637-F1B1-4012-A8FE-5E1BD4A1AD1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9" name="Gráfico 18">
            <a:extLst>
              <a:ext uri="{FF2B5EF4-FFF2-40B4-BE49-F238E27FC236}">
                <a16:creationId xmlns:a16="http://schemas.microsoft.com/office/drawing/2014/main" id="{87BF4685-2D5B-4BC4-B4F2-45A5089CFED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20" name="Gráfico 19">
            <a:extLst>
              <a:ext uri="{FF2B5EF4-FFF2-40B4-BE49-F238E27FC236}">
                <a16:creationId xmlns:a16="http://schemas.microsoft.com/office/drawing/2014/main" id="{0E895A3E-87F6-46F0-BD25-C9319FF2E6C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2" name="Conector recto 21">
            <a:extLst>
              <a:ext uri="{FF2B5EF4-FFF2-40B4-BE49-F238E27FC236}">
                <a16:creationId xmlns:a16="http://schemas.microsoft.com/office/drawing/2014/main" id="{3082C660-B6A6-431E-8035-DEA220F2652F}"/>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2E4E53D9-78C9-45ED-A03F-24A0700E580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77968">
            <a:off x="-8475438" y="-4791054"/>
            <a:ext cx="17738070" cy="17913064"/>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1089AE2-3AEA-4DC1-9002-BF1C6FCADBBA}"/>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378661">
            <a:off x="841480" y="-2176169"/>
            <a:ext cx="17738070" cy="17913064"/>
          </a:xfrm>
          <a:prstGeom prst="rect">
            <a:avLst/>
          </a:prstGeom>
        </p:spPr>
      </p:pic>
      <p:sp>
        <p:nvSpPr>
          <p:cNvPr id="2" name="Title 1"/>
          <p:cNvSpPr>
            <a:spLocks noGrp="1"/>
          </p:cNvSpPr>
          <p:nvPr>
            <p:ph type="title"/>
          </p:nvPr>
        </p:nvSpPr>
        <p:spPr>
          <a:xfrm>
            <a:off x="723900" y="2109986"/>
            <a:ext cx="7696200" cy="917132"/>
          </a:xfrm>
        </p:spPr>
        <p:txBody>
          <a:bodyPr anchor="b">
            <a:noAutofit/>
          </a:bodyPr>
          <a:lstStyle>
            <a:lvl1pPr algn="ctr">
              <a:defRPr sz="4000"/>
            </a:lvl1pPr>
          </a:lstStyle>
          <a:p>
            <a:r>
              <a:rPr lang="en-US" dirty="0"/>
              <a:t>Click to edit Master title style</a:t>
            </a:r>
          </a:p>
        </p:txBody>
      </p:sp>
      <p:sp>
        <p:nvSpPr>
          <p:cNvPr id="3" name="Text Placeholder 2"/>
          <p:cNvSpPr>
            <a:spLocks noGrp="1"/>
          </p:cNvSpPr>
          <p:nvPr>
            <p:ph type="body" idx="1" hasCustomPrompt="1"/>
          </p:nvPr>
        </p:nvSpPr>
        <p:spPr>
          <a:xfrm>
            <a:off x="723900" y="3085810"/>
            <a:ext cx="7696200" cy="273224"/>
          </a:xfrm>
        </p:spPr>
        <p:txBody>
          <a:bodyPr>
            <a:noAutofit/>
          </a:bodyPr>
          <a:lstStyle>
            <a:lvl1pPr marL="0" indent="0" algn="ctr">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723900" y="1557536"/>
            <a:ext cx="7696200" cy="500247"/>
          </a:xfrm>
        </p:spPr>
        <p:txBody>
          <a:bodyPr>
            <a:noAutofit/>
          </a:bodyPr>
          <a:lstStyle>
            <a:lvl1pPr marL="0" indent="0" algn="ctr">
              <a:buNone/>
              <a:defRPr sz="5400">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Rectángulo 3">
            <a:extLst>
              <a:ext uri="{FF2B5EF4-FFF2-40B4-BE49-F238E27FC236}">
                <a16:creationId xmlns:a16="http://schemas.microsoft.com/office/drawing/2014/main" id="{B1990379-3D8C-45BB-AD21-43A857403D92}"/>
              </a:ext>
            </a:extLst>
          </p:cNvPr>
          <p:cNvSpPr/>
          <p:nvPr userDrawn="1"/>
        </p:nvSpPr>
        <p:spPr>
          <a:xfrm>
            <a:off x="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8">
            <a:extLst>
              <a:ext uri="{FF2B5EF4-FFF2-40B4-BE49-F238E27FC236}">
                <a16:creationId xmlns:a16="http://schemas.microsoft.com/office/drawing/2014/main" id="{C7E7C745-7D66-4D6E-888C-787EF5FA15CE}"/>
              </a:ext>
            </a:extLst>
          </p:cNvPr>
          <p:cNvSpPr/>
          <p:nvPr userDrawn="1"/>
        </p:nvSpPr>
        <p:spPr>
          <a:xfrm>
            <a:off x="8420100" y="0"/>
            <a:ext cx="7239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9">
            <a:extLst>
              <a:ext uri="{FF2B5EF4-FFF2-40B4-BE49-F238E27FC236}">
                <a16:creationId xmlns:a16="http://schemas.microsoft.com/office/drawing/2014/main" id="{98D0CDE5-A0F5-4A8F-92B4-924B25FF89DF}"/>
              </a:ext>
            </a:extLst>
          </p:cNvPr>
          <p:cNvSpPr/>
          <p:nvPr userDrawn="1"/>
        </p:nvSpPr>
        <p:spPr>
          <a:xfrm rot="5400000">
            <a:off x="4295775" y="2952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10">
            <a:extLst>
              <a:ext uri="{FF2B5EF4-FFF2-40B4-BE49-F238E27FC236}">
                <a16:creationId xmlns:a16="http://schemas.microsoft.com/office/drawing/2014/main" id="{F9A25C21-26AA-4B14-BA4D-2DA9CEAC82A1}"/>
              </a:ext>
            </a:extLst>
          </p:cNvPr>
          <p:cNvSpPr/>
          <p:nvPr userDrawn="1"/>
        </p:nvSpPr>
        <p:spPr>
          <a:xfrm rot="5400000">
            <a:off x="4295775" y="-4295775"/>
            <a:ext cx="55245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2" name="Conector recto 11">
            <a:extLst>
              <a:ext uri="{FF2B5EF4-FFF2-40B4-BE49-F238E27FC236}">
                <a16:creationId xmlns:a16="http://schemas.microsoft.com/office/drawing/2014/main" id="{24D35252-7247-448C-A4F1-B6FAF8C8511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27A58998-1C1B-411E-BCE3-E2D7C28A2A5B}"/>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6C053971-258B-4248-9B8C-EE8125F0996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B20E1126-8249-480F-89AD-9A4C8B3E469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89423F98-505A-4DA5-BCEA-1FC3CCF421C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1E461331-19CB-49FA-80C3-D0A5AE8C5A2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2D286DD6-F3B5-4135-A3FE-6C0AC79E4A1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F28500F4-E531-445D-8EBA-AD5DC4619B58}"/>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5391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pic>
        <p:nvPicPr>
          <p:cNvPr id="4" name="Imagen 3" descr="Un dibujo de una persona&#10;&#10;Descripción generada automáticamente con confianza baja">
            <a:extLst>
              <a:ext uri="{FF2B5EF4-FFF2-40B4-BE49-F238E27FC236}">
                <a16:creationId xmlns:a16="http://schemas.microsoft.com/office/drawing/2014/main" id="{913002D1-0B7C-4053-BBA2-B26CEEE8368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425816">
            <a:off x="-103444" y="3712242"/>
            <a:ext cx="8629206" cy="8714337"/>
          </a:xfrm>
          <a:prstGeom prst="rect">
            <a:avLst/>
          </a:prstGeom>
        </p:spPr>
      </p:pic>
      <p:pic>
        <p:nvPicPr>
          <p:cNvPr id="5" name="Imagen 4" descr="Un dibujo de una persona&#10;&#10;Descripción generada automáticamente con confianza baja">
            <a:extLst>
              <a:ext uri="{FF2B5EF4-FFF2-40B4-BE49-F238E27FC236}">
                <a16:creationId xmlns:a16="http://schemas.microsoft.com/office/drawing/2014/main" id="{A805FDAA-E29B-4F99-8F97-9AA31E2F40B6}"/>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1419315">
            <a:off x="-6274713" y="-3659680"/>
            <a:ext cx="10340052" cy="10442061"/>
          </a:xfrm>
          <a:prstGeom prst="rect">
            <a:avLst/>
          </a:prstGeom>
        </p:spPr>
      </p:pic>
      <p:cxnSp>
        <p:nvCxnSpPr>
          <p:cNvPr id="6" name="Conector recto 5">
            <a:extLst>
              <a:ext uri="{FF2B5EF4-FFF2-40B4-BE49-F238E27FC236}">
                <a16:creationId xmlns:a16="http://schemas.microsoft.com/office/drawing/2014/main" id="{70077E10-2A96-4ABC-B17D-F548A0636BD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BD6CD9F2-6D61-4412-BB11-1308E68BC601}"/>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AF4CF15-C085-4A2A-A2C6-F1B4A33E1672}"/>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ED496B35-AD64-4A2F-A16E-97F86D7C441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FDDBC7B5-E1A9-4124-A9E7-66B410A7C8F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670A4B17-354B-4C4F-8EAA-DF794BF9C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670F8072-00DF-4873-8777-DD881E8528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929BD384-B526-465A-9DE6-D5192D23AFE1}"/>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26595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pic>
        <p:nvPicPr>
          <p:cNvPr id="7" name="Imagen 6" descr="Un dibujo de una persona&#10;&#10;Descripción generada automáticamente con confianza baja">
            <a:extLst>
              <a:ext uri="{FF2B5EF4-FFF2-40B4-BE49-F238E27FC236}">
                <a16:creationId xmlns:a16="http://schemas.microsoft.com/office/drawing/2014/main" id="{313DCF59-91B3-4C01-BA36-D9AD7F9F47B9}"/>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2541921" y="-5345721"/>
            <a:ext cx="10340052" cy="10442061"/>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BD5472B5-CBE6-403D-B641-1F84154EAFDF}"/>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481508" flipV="1">
            <a:off x="-3737974" y="1392783"/>
            <a:ext cx="10340052" cy="10442061"/>
          </a:xfrm>
          <a:prstGeom prst="rect">
            <a:avLst/>
          </a:prstGeom>
        </p:spPr>
      </p:pic>
      <p:sp>
        <p:nvSpPr>
          <p:cNvPr id="3" name="Content Placeholder 2"/>
          <p:cNvSpPr>
            <a:spLocks noGrp="1"/>
          </p:cNvSpPr>
          <p:nvPr>
            <p:ph sz="half" idx="1"/>
          </p:nvPr>
        </p:nvSpPr>
        <p:spPr>
          <a:xfrm>
            <a:off x="5129982" y="3877227"/>
            <a:ext cx="2915263" cy="458794"/>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29982" y="2141644"/>
            <a:ext cx="2915263" cy="457200"/>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lvl1pPr algn="ctr">
              <a:defRPr/>
            </a:lvl1p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5129982" y="3560263"/>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5129982" y="1848595"/>
            <a:ext cx="2915263" cy="392482"/>
          </a:xfrm>
        </p:spPr>
        <p:txBody>
          <a:bodyPr>
            <a:noAutofit/>
          </a:bodyPr>
          <a:lstStyle>
            <a:lvl1pPr marL="0" indent="0" algn="ctr">
              <a:buNone/>
              <a:defRPr sz="2100">
                <a:solidFill>
                  <a:schemeClr val="tx1"/>
                </a:solidFill>
                <a:latin typeface="Syncopate" panose="020605070000000200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cxnSp>
        <p:nvCxnSpPr>
          <p:cNvPr id="12" name="Conector recto 11">
            <a:extLst>
              <a:ext uri="{FF2B5EF4-FFF2-40B4-BE49-F238E27FC236}">
                <a16:creationId xmlns:a16="http://schemas.microsoft.com/office/drawing/2014/main" id="{B966BB6A-CA01-4FD8-8B7C-7243B752D87C}"/>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E8D8C46-6F6D-467C-BBDE-31E3AE7EB598}"/>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7CEB77B7-2BA1-43DD-9AFC-E7A32D697A19}"/>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5" name="Gráfico 14">
            <a:extLst>
              <a:ext uri="{FF2B5EF4-FFF2-40B4-BE49-F238E27FC236}">
                <a16:creationId xmlns:a16="http://schemas.microsoft.com/office/drawing/2014/main" id="{6E70F535-82C3-4EE5-ABE4-C2649CCF01B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6" name="Gráfico 15">
            <a:extLst>
              <a:ext uri="{FF2B5EF4-FFF2-40B4-BE49-F238E27FC236}">
                <a16:creationId xmlns:a16="http://schemas.microsoft.com/office/drawing/2014/main" id="{4F10E29A-4AFD-4C4E-9A84-D034994A190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7" name="Gráfico 16">
            <a:extLst>
              <a:ext uri="{FF2B5EF4-FFF2-40B4-BE49-F238E27FC236}">
                <a16:creationId xmlns:a16="http://schemas.microsoft.com/office/drawing/2014/main" id="{0BC8A6FA-3F7D-4355-A865-60DF027536E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8" name="Gráfico 17">
            <a:extLst>
              <a:ext uri="{FF2B5EF4-FFF2-40B4-BE49-F238E27FC236}">
                <a16:creationId xmlns:a16="http://schemas.microsoft.com/office/drawing/2014/main" id="{072A19E6-3913-4F33-950C-BF530BCCBF4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20" name="Conector recto 19">
            <a:extLst>
              <a:ext uri="{FF2B5EF4-FFF2-40B4-BE49-F238E27FC236}">
                <a16:creationId xmlns:a16="http://schemas.microsoft.com/office/drawing/2014/main" id="{B344BD8B-AEC5-47C9-9D51-EA979CFD3B6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D4747929-B9CF-46CB-92C8-7FB1E972B73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613063" y="3879675"/>
            <a:ext cx="10340052" cy="10442061"/>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6E662C39-6546-4AEE-A488-7FB0D83DA42D}"/>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8144131" flipH="1" flipV="1">
            <a:off x="-7219744" y="-5166225"/>
            <a:ext cx="12034195" cy="12152917"/>
          </a:xfrm>
          <a:prstGeom prst="rect">
            <a:avLst/>
          </a:prstGeom>
        </p:spPr>
      </p:pic>
      <p:pic>
        <p:nvPicPr>
          <p:cNvPr id="11" name="Imagen 10" descr="Un dibujo de una persona&#10;&#10;Descripción generada automáticamente con confianza baja">
            <a:extLst>
              <a:ext uri="{FF2B5EF4-FFF2-40B4-BE49-F238E27FC236}">
                <a16:creationId xmlns:a16="http://schemas.microsoft.com/office/drawing/2014/main" id="{1A849561-072F-4E08-AE51-B32FB0D96DC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flipH="1" flipV="1">
            <a:off x="4572000" y="-6429973"/>
            <a:ext cx="12298535" cy="12419865"/>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896818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1">
    <p:spTree>
      <p:nvGrpSpPr>
        <p:cNvPr id="1" name=""/>
        <p:cNvGrpSpPr/>
        <p:nvPr/>
      </p:nvGrpSpPr>
      <p:grpSpPr>
        <a:xfrm>
          <a:off x="0" y="0"/>
          <a:ext cx="0" cy="0"/>
          <a:chOff x="0" y="0"/>
          <a:chExt cx="0" cy="0"/>
        </a:xfrm>
      </p:grpSpPr>
      <p:pic>
        <p:nvPicPr>
          <p:cNvPr id="12" name="Imagen 11" descr="Un dibujo de una persona&#10;&#10;Descripción generada automáticamente con confianza baja">
            <a:extLst>
              <a:ext uri="{FF2B5EF4-FFF2-40B4-BE49-F238E27FC236}">
                <a16:creationId xmlns:a16="http://schemas.microsoft.com/office/drawing/2014/main" id="{F6D78A94-694B-45EB-B4B6-EDE5AA83A69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455869" flipH="1">
            <a:off x="-3862714" y="1479935"/>
            <a:ext cx="12034195" cy="12152917"/>
          </a:xfrm>
          <a:prstGeom prst="rect">
            <a:avLst/>
          </a:prstGeom>
        </p:spPr>
      </p:pic>
      <p:pic>
        <p:nvPicPr>
          <p:cNvPr id="13" name="Imagen 12" descr="Un dibujo de una persona&#10;&#10;Descripción generada automáticamente con confianza baja">
            <a:extLst>
              <a:ext uri="{FF2B5EF4-FFF2-40B4-BE49-F238E27FC236}">
                <a16:creationId xmlns:a16="http://schemas.microsoft.com/office/drawing/2014/main" id="{D11E3E80-C0EA-46B7-B6E8-688C1F0C4030}"/>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10381091" flipH="1">
            <a:off x="4492004" y="-4960843"/>
            <a:ext cx="12034195" cy="12152917"/>
          </a:xfrm>
          <a:prstGeom prst="rect">
            <a:avLst/>
          </a:prstGeom>
        </p:spPr>
      </p:pic>
      <p:sp>
        <p:nvSpPr>
          <p:cNvPr id="2" name="Title 1"/>
          <p:cNvSpPr>
            <a:spLocks noGrp="1"/>
          </p:cNvSpPr>
          <p:nvPr>
            <p:ph type="title"/>
          </p:nvPr>
        </p:nvSpPr>
        <p:spPr/>
        <p:txBody>
          <a:bodyPr/>
          <a:lstStyle>
            <a:lvl1pPr algn="ctr">
              <a:defRPr/>
            </a:lvl1pPr>
          </a:lstStyle>
          <a:p>
            <a:r>
              <a:rPr lang="en-US" dirty="0"/>
              <a:t>Click to edit Master title style</a:t>
            </a:r>
          </a:p>
        </p:txBody>
      </p:sp>
      <p:cxnSp>
        <p:nvCxnSpPr>
          <p:cNvPr id="3" name="Conector recto 2">
            <a:extLst>
              <a:ext uri="{FF2B5EF4-FFF2-40B4-BE49-F238E27FC236}">
                <a16:creationId xmlns:a16="http://schemas.microsoft.com/office/drawing/2014/main" id="{3CECED3D-A0AF-47B7-B657-F66C3B503DB8}"/>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4" name="Conector recto 3">
            <a:extLst>
              <a:ext uri="{FF2B5EF4-FFF2-40B4-BE49-F238E27FC236}">
                <a16:creationId xmlns:a16="http://schemas.microsoft.com/office/drawing/2014/main" id="{CD3949BC-F7C9-4B1D-9C81-514B0289D273}"/>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54B5CEA3-3E65-49B8-8747-8C4281070708}"/>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6C4EED27-4568-4E1F-8142-78897A99403D}"/>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7" name="Gráfico 6">
            <a:extLst>
              <a:ext uri="{FF2B5EF4-FFF2-40B4-BE49-F238E27FC236}">
                <a16:creationId xmlns:a16="http://schemas.microsoft.com/office/drawing/2014/main" id="{DAFFCA94-2D00-42B8-8036-DAC58E6645D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8" name="Gráfico 7">
            <a:extLst>
              <a:ext uri="{FF2B5EF4-FFF2-40B4-BE49-F238E27FC236}">
                <a16:creationId xmlns:a16="http://schemas.microsoft.com/office/drawing/2014/main" id="{7478632B-4842-4D52-B1E9-20ED5CCF859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9" name="Gráfico 8">
            <a:extLst>
              <a:ext uri="{FF2B5EF4-FFF2-40B4-BE49-F238E27FC236}">
                <a16:creationId xmlns:a16="http://schemas.microsoft.com/office/drawing/2014/main" id="{69D7EA39-C71C-4FD3-8E1F-8D954191CFD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0" name="Gráfico 9">
            <a:extLst>
              <a:ext uri="{FF2B5EF4-FFF2-40B4-BE49-F238E27FC236}">
                <a16:creationId xmlns:a16="http://schemas.microsoft.com/office/drawing/2014/main" id="{EA6A1638-4234-4A46-B996-EB690C73736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spTree>
    <p:extLst>
      <p:ext uri="{BB962C8B-B14F-4D97-AF65-F5344CB8AC3E}">
        <p14:creationId xmlns:p14="http://schemas.microsoft.com/office/powerpoint/2010/main" val="1292220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One column text">
    <p:spTree>
      <p:nvGrpSpPr>
        <p:cNvPr id="1" name=""/>
        <p:cNvGrpSpPr/>
        <p:nvPr/>
      </p:nvGrpSpPr>
      <p:grpSpPr>
        <a:xfrm>
          <a:off x="0" y="0"/>
          <a:ext cx="0" cy="0"/>
          <a:chOff x="0" y="0"/>
          <a:chExt cx="0" cy="0"/>
        </a:xfrm>
      </p:grpSpPr>
      <p:pic>
        <p:nvPicPr>
          <p:cNvPr id="5" name="Imagen 4" descr="Un dibujo de una persona&#10;&#10;Descripción generada automáticamente con confianza baja">
            <a:extLst>
              <a:ext uri="{FF2B5EF4-FFF2-40B4-BE49-F238E27FC236}">
                <a16:creationId xmlns:a16="http://schemas.microsoft.com/office/drawing/2014/main" id="{6293E036-A8F3-4738-9F29-A0141936ABD5}"/>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3218863">
            <a:off x="6465863" y="-2437118"/>
            <a:ext cx="14488909" cy="14631848"/>
          </a:xfrm>
          <a:prstGeom prst="rect">
            <a:avLst/>
          </a:prstGeom>
        </p:spPr>
      </p:pic>
      <p:pic>
        <p:nvPicPr>
          <p:cNvPr id="6" name="Imagen 5" descr="Un dibujo de una persona&#10;&#10;Descripción generada automáticamente con confianza baja">
            <a:extLst>
              <a:ext uri="{FF2B5EF4-FFF2-40B4-BE49-F238E27FC236}">
                <a16:creationId xmlns:a16="http://schemas.microsoft.com/office/drawing/2014/main" id="{AF04B8F6-E8D9-4239-8830-FE48A8F48044}"/>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5334176" y="-7532438"/>
            <a:ext cx="13241214" cy="13371844"/>
          </a:xfrm>
          <a:prstGeom prst="rect">
            <a:avLst/>
          </a:prstGeom>
        </p:spPr>
      </p:pic>
      <p:sp>
        <p:nvSpPr>
          <p:cNvPr id="4" name="Content Placeholder 3">
            <a:extLst>
              <a:ext uri="{FF2B5EF4-FFF2-40B4-BE49-F238E27FC236}">
                <a16:creationId xmlns:a16="http://schemas.microsoft.com/office/drawing/2014/main" id="{768F7DF3-02F3-41BF-A060-159BA21B5D03}"/>
              </a:ext>
            </a:extLst>
          </p:cNvPr>
          <p:cNvSpPr>
            <a:spLocks noGrp="1"/>
          </p:cNvSpPr>
          <p:nvPr>
            <p:ph sz="half" idx="2"/>
          </p:nvPr>
        </p:nvSpPr>
        <p:spPr>
          <a:xfrm>
            <a:off x="723900" y="1613334"/>
            <a:ext cx="4224183" cy="2763441"/>
          </a:xfr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50"/>
            <a:ext cx="7696200" cy="715566"/>
          </a:xfrm>
        </p:spPr>
        <p:txBody>
          <a:bodyPr/>
          <a:lstStyle/>
          <a:p>
            <a:r>
              <a:rPr lang="en-US" dirty="0"/>
              <a:t>Click to edit Master title style</a:t>
            </a:r>
          </a:p>
        </p:txBody>
      </p:sp>
      <p:cxnSp>
        <p:nvCxnSpPr>
          <p:cNvPr id="7" name="Conector recto 6">
            <a:extLst>
              <a:ext uri="{FF2B5EF4-FFF2-40B4-BE49-F238E27FC236}">
                <a16:creationId xmlns:a16="http://schemas.microsoft.com/office/drawing/2014/main" id="{4271E0AC-9E55-40C4-B043-CB069AF898DB}"/>
              </a:ext>
            </a:extLst>
          </p:cNvPr>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598EC35C-8635-45CF-8E9C-C414936A221A}"/>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9" name="Conector recto 8">
            <a:extLst>
              <a:ext uri="{FF2B5EF4-FFF2-40B4-BE49-F238E27FC236}">
                <a16:creationId xmlns:a16="http://schemas.microsoft.com/office/drawing/2014/main" id="{528E7AA1-6FAB-441B-9444-6B44EF9129A4}"/>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1" name="Gráfico 10">
            <a:extLst>
              <a:ext uri="{FF2B5EF4-FFF2-40B4-BE49-F238E27FC236}">
                <a16:creationId xmlns:a16="http://schemas.microsoft.com/office/drawing/2014/main" id="{7E4CA846-1EEC-4027-A7FC-451537FA2CD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cxnSp>
        <p:nvCxnSpPr>
          <p:cNvPr id="12" name="Conector recto 11">
            <a:extLst>
              <a:ext uri="{FF2B5EF4-FFF2-40B4-BE49-F238E27FC236}">
                <a16:creationId xmlns:a16="http://schemas.microsoft.com/office/drawing/2014/main" id="{309A789B-1D73-406A-9E3A-5850F1BEB059}"/>
              </a:ext>
            </a:extLst>
          </p:cNvPr>
          <p:cNvCxnSpPr>
            <a:cxnSpLocks/>
          </p:cNvCxnSpPr>
          <p:nvPr userDrawn="1"/>
        </p:nvCxnSpPr>
        <p:spPr>
          <a:xfrm>
            <a:off x="8420100" y="-32185"/>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13" name="Conector recto 12">
            <a:extLst>
              <a:ext uri="{FF2B5EF4-FFF2-40B4-BE49-F238E27FC236}">
                <a16:creationId xmlns:a16="http://schemas.microsoft.com/office/drawing/2014/main" id="{C34BF51D-DCBC-463F-A9C9-CF6EA13BEFF4}"/>
              </a:ext>
            </a:extLst>
          </p:cNvPr>
          <p:cNvCxnSpPr>
            <a:cxnSpLocks/>
          </p:cNvCxnSpPr>
          <p:nvPr userDrawn="1"/>
        </p:nvCxnSpPr>
        <p:spPr>
          <a:xfrm>
            <a:off x="8420100" y="4591050"/>
            <a:ext cx="0" cy="584635"/>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14" name="Gráfico 13">
            <a:extLst>
              <a:ext uri="{FF2B5EF4-FFF2-40B4-BE49-F238E27FC236}">
                <a16:creationId xmlns:a16="http://schemas.microsoft.com/office/drawing/2014/main" id="{0D28D33B-6AF9-458B-863B-C296D4CED08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32019"/>
            <a:ext cx="270510" cy="270510"/>
          </a:xfrm>
          <a:prstGeom prst="rect">
            <a:avLst/>
          </a:prstGeom>
        </p:spPr>
      </p:pic>
      <p:pic>
        <p:nvPicPr>
          <p:cNvPr id="15" name="Gráfico 14">
            <a:extLst>
              <a:ext uri="{FF2B5EF4-FFF2-40B4-BE49-F238E27FC236}">
                <a16:creationId xmlns:a16="http://schemas.microsoft.com/office/drawing/2014/main" id="{A4ABAD79-DD56-4101-A9B1-9A7111B830E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32019"/>
            <a:ext cx="270510" cy="270510"/>
          </a:xfrm>
          <a:prstGeom prst="rect">
            <a:avLst/>
          </a:prstGeom>
        </p:spPr>
      </p:pic>
      <p:pic>
        <p:nvPicPr>
          <p:cNvPr id="16" name="Gráfico 15">
            <a:extLst>
              <a:ext uri="{FF2B5EF4-FFF2-40B4-BE49-F238E27FC236}">
                <a16:creationId xmlns:a16="http://schemas.microsoft.com/office/drawing/2014/main" id="{DFE1D980-500A-4011-9FEA-09F910E1F13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spTree>
    <p:extLst>
      <p:ext uri="{BB962C8B-B14F-4D97-AF65-F5344CB8AC3E}">
        <p14:creationId xmlns:p14="http://schemas.microsoft.com/office/powerpoint/2010/main" val="1907460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pic>
        <p:nvPicPr>
          <p:cNvPr id="3" name="Imagen 2" descr="Un dibujo de una persona&#10;&#10;Descripción generada automáticamente con confianza baja">
            <a:extLst>
              <a:ext uri="{FF2B5EF4-FFF2-40B4-BE49-F238E27FC236}">
                <a16:creationId xmlns:a16="http://schemas.microsoft.com/office/drawing/2014/main" id="{5E32A600-6D79-4F78-949B-9B729E088488}"/>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4724226" y="-4484438"/>
            <a:ext cx="13241214" cy="13371844"/>
          </a:xfrm>
          <a:prstGeom prst="rect">
            <a:avLst/>
          </a:prstGeom>
        </p:spPr>
      </p:pic>
      <p:cxnSp>
        <p:nvCxnSpPr>
          <p:cNvPr id="4" name="Conector recto 3">
            <a:extLst>
              <a:ext uri="{FF2B5EF4-FFF2-40B4-BE49-F238E27FC236}">
                <a16:creationId xmlns:a16="http://schemas.microsoft.com/office/drawing/2014/main" id="{D284B25E-C0F8-42AF-8208-71E9AD650347}"/>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5" name="Conector recto 4">
            <a:extLst>
              <a:ext uri="{FF2B5EF4-FFF2-40B4-BE49-F238E27FC236}">
                <a16:creationId xmlns:a16="http://schemas.microsoft.com/office/drawing/2014/main" id="{87E877FD-19C9-43D6-B01A-709C812060E2}"/>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6" name="Conector recto 5">
            <a:extLst>
              <a:ext uri="{FF2B5EF4-FFF2-40B4-BE49-F238E27FC236}">
                <a16:creationId xmlns:a16="http://schemas.microsoft.com/office/drawing/2014/main" id="{92CEC23B-EE95-4D0B-A996-395EB9C6390B}"/>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8" name="Gráfico 7">
            <a:extLst>
              <a:ext uri="{FF2B5EF4-FFF2-40B4-BE49-F238E27FC236}">
                <a16:creationId xmlns:a16="http://schemas.microsoft.com/office/drawing/2014/main" id="{7D170CB1-1F41-4BFB-9CBB-7BC5DC1D4B9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9" name="Gráfico 8">
            <a:extLst>
              <a:ext uri="{FF2B5EF4-FFF2-40B4-BE49-F238E27FC236}">
                <a16:creationId xmlns:a16="http://schemas.microsoft.com/office/drawing/2014/main" id="{17530E08-72F0-4D26-97FD-7686EBEFD64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0" name="Gráfico 9">
            <a:extLst>
              <a:ext uri="{FF2B5EF4-FFF2-40B4-BE49-F238E27FC236}">
                <a16:creationId xmlns:a16="http://schemas.microsoft.com/office/drawing/2014/main" id="{4A202B15-BBFA-44F1-9E8B-684D09499CA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1" name="Gráfico 10">
            <a:extLst>
              <a:ext uri="{FF2B5EF4-FFF2-40B4-BE49-F238E27FC236}">
                <a16:creationId xmlns:a16="http://schemas.microsoft.com/office/drawing/2014/main" id="{E9E6E3B7-B59F-4BA6-94CC-FCF960DFB5C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3" name="Conector recto 12">
            <a:extLst>
              <a:ext uri="{FF2B5EF4-FFF2-40B4-BE49-F238E27FC236}">
                <a16:creationId xmlns:a16="http://schemas.microsoft.com/office/drawing/2014/main" id="{E08BC909-18A1-4072-98E1-0BAD5EF3EC8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478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pic>
        <p:nvPicPr>
          <p:cNvPr id="5" name="Imagen 4" descr="Un dibujo de una persona&#10;&#10;Descripción generada automáticamente con confianza baja">
            <a:extLst>
              <a:ext uri="{FF2B5EF4-FFF2-40B4-BE49-F238E27FC236}">
                <a16:creationId xmlns:a16="http://schemas.microsoft.com/office/drawing/2014/main" id="{90A70945-0213-42B4-B269-3E5700359C1B}"/>
              </a:ext>
            </a:extLst>
          </p:cNvPr>
          <p:cNvPicPr>
            <a:picLocks noChangeAspect="1"/>
          </p:cNvPicPr>
          <p:nvPr userDrawn="1"/>
        </p:nvPicPr>
        <p:blipFill>
          <a:blip r:embed="rId2">
            <a:alphaModFix amt="36000"/>
            <a:extLst>
              <a:ext uri="{28A0092B-C50C-407E-A947-70E740481C1C}">
                <a14:useLocalDpi xmlns:a14="http://schemas.microsoft.com/office/drawing/2010/main" val="0"/>
              </a:ext>
            </a:extLst>
          </a:blip>
          <a:stretch>
            <a:fillRect/>
          </a:stretch>
        </p:blipFill>
        <p:spPr>
          <a:xfrm rot="9369153">
            <a:off x="3322574" y="-2891164"/>
            <a:ext cx="13241214" cy="13371844"/>
          </a:xfrm>
          <a:prstGeom prst="rect">
            <a:avLst/>
          </a:prstGeom>
        </p:spPr>
      </p:pic>
      <p:cxnSp>
        <p:nvCxnSpPr>
          <p:cNvPr id="6" name="Conector recto 5">
            <a:extLst>
              <a:ext uri="{FF2B5EF4-FFF2-40B4-BE49-F238E27FC236}">
                <a16:creationId xmlns:a16="http://schemas.microsoft.com/office/drawing/2014/main" id="{0640EAA8-8EA0-4D0B-A600-9EB7A52E1DB4}"/>
              </a:ext>
            </a:extLst>
          </p:cNvPr>
          <p:cNvCxnSpPr>
            <a:cxnSpLocks/>
          </p:cNvCxnSpPr>
          <p:nvPr userDrawn="1"/>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7" name="Conector recto 6">
            <a:extLst>
              <a:ext uri="{FF2B5EF4-FFF2-40B4-BE49-F238E27FC236}">
                <a16:creationId xmlns:a16="http://schemas.microsoft.com/office/drawing/2014/main" id="{8463BFB6-ECBD-4A83-BEE6-25B24C7EE019}"/>
              </a:ext>
            </a:extLst>
          </p:cNvPr>
          <p:cNvCxnSpPr/>
          <p:nvPr userDrawn="1"/>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8" name="Conector recto 7">
            <a:extLst>
              <a:ext uri="{FF2B5EF4-FFF2-40B4-BE49-F238E27FC236}">
                <a16:creationId xmlns:a16="http://schemas.microsoft.com/office/drawing/2014/main" id="{968E84BC-23F5-4C08-92AD-A96C038B3F97}"/>
              </a:ext>
            </a:extLst>
          </p:cNvPr>
          <p:cNvCxnSpPr>
            <a:cxnSpLocks/>
          </p:cNvCxnSpPr>
          <p:nvPr userDrawn="1"/>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Gráfico 8">
            <a:extLst>
              <a:ext uri="{FF2B5EF4-FFF2-40B4-BE49-F238E27FC236}">
                <a16:creationId xmlns:a16="http://schemas.microsoft.com/office/drawing/2014/main" id="{D9B5CAE5-6EDC-4928-BD69-F245D160D9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140970"/>
            <a:ext cx="270510" cy="270510"/>
          </a:xfrm>
          <a:prstGeom prst="rect">
            <a:avLst/>
          </a:prstGeom>
        </p:spPr>
      </p:pic>
      <p:pic>
        <p:nvPicPr>
          <p:cNvPr id="10" name="Gráfico 9">
            <a:extLst>
              <a:ext uri="{FF2B5EF4-FFF2-40B4-BE49-F238E27FC236}">
                <a16:creationId xmlns:a16="http://schemas.microsoft.com/office/drawing/2014/main" id="{4D5E1B4F-24A4-4B79-9F2D-1524480B7A4E}"/>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140970"/>
            <a:ext cx="270510" cy="270510"/>
          </a:xfrm>
          <a:prstGeom prst="rect">
            <a:avLst/>
          </a:prstGeom>
        </p:spPr>
      </p:pic>
      <p:pic>
        <p:nvPicPr>
          <p:cNvPr id="11" name="Gráfico 10">
            <a:extLst>
              <a:ext uri="{FF2B5EF4-FFF2-40B4-BE49-F238E27FC236}">
                <a16:creationId xmlns:a16="http://schemas.microsoft.com/office/drawing/2014/main" id="{40FA25AE-779A-4C67-A14F-1B71AFD680D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6695" y="4729986"/>
            <a:ext cx="270510" cy="270510"/>
          </a:xfrm>
          <a:prstGeom prst="rect">
            <a:avLst/>
          </a:prstGeom>
        </p:spPr>
      </p:pic>
      <p:pic>
        <p:nvPicPr>
          <p:cNvPr id="12" name="Gráfico 11">
            <a:extLst>
              <a:ext uri="{FF2B5EF4-FFF2-40B4-BE49-F238E27FC236}">
                <a16:creationId xmlns:a16="http://schemas.microsoft.com/office/drawing/2014/main" id="{3B1015A3-B563-4AF1-93B0-33DEF161EB4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46795" y="4729986"/>
            <a:ext cx="270510" cy="270510"/>
          </a:xfrm>
          <a:prstGeom prst="rect">
            <a:avLst/>
          </a:prstGeom>
        </p:spPr>
      </p:pic>
      <p:cxnSp>
        <p:nvCxnSpPr>
          <p:cNvPr id="14" name="Conector recto 13">
            <a:extLst>
              <a:ext uri="{FF2B5EF4-FFF2-40B4-BE49-F238E27FC236}">
                <a16:creationId xmlns:a16="http://schemas.microsoft.com/office/drawing/2014/main" id="{EAEA5C4A-7253-420A-884F-05080940C497}"/>
              </a:ext>
            </a:extLst>
          </p:cNvPr>
          <p:cNvCxnSpPr>
            <a:cxnSpLocks/>
          </p:cNvCxnSpPr>
          <p:nvPr userDrawn="1"/>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10/25/2024</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9" r:id="rId6"/>
    <p:sldLayoutId id="2147483676" r:id="rId7"/>
    <p:sldLayoutId id="2147483658" r:id="rId8"/>
    <p:sldLayoutId id="2147483671" r:id="rId9"/>
    <p:sldLayoutId id="2147483672" r:id="rId10"/>
    <p:sldLayoutId id="2147483659" r:id="rId11"/>
    <p:sldLayoutId id="2147483670" r:id="rId12"/>
    <p:sldLayoutId id="2147483675" r:id="rId13"/>
    <p:sldLayoutId id="2147483677" r:id="rId1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685800" rtl="0" eaLnBrk="1" latinLnBrk="0" hangingPunct="1">
        <a:lnSpc>
          <a:spcPct val="90000"/>
        </a:lnSpc>
        <a:spcBef>
          <a:spcPct val="0"/>
        </a:spcBef>
        <a:buNone/>
        <a:defRPr sz="2700" b="1"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9.jpg"/><Relationship Id="rId5" Type="http://schemas.openxmlformats.org/officeDocument/2006/relationships/image" Target="../media/image18.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slide" Target="slide9.xml"/><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slide" Target="slide8.xml"/><Relationship Id="rId2" Type="http://schemas.openxmlformats.org/officeDocument/2006/relationships/image" Target="../media/image20.png"/><Relationship Id="rId1" Type="http://schemas.openxmlformats.org/officeDocument/2006/relationships/slideLayout" Target="../slideLayouts/slideLayout5.xml"/><Relationship Id="rId6" Type="http://schemas.openxmlformats.org/officeDocument/2006/relationships/image" Target="../media/image24.png"/><Relationship Id="rId11" Type="http://schemas.openxmlformats.org/officeDocument/2006/relationships/slide" Target="slide11.xml"/><Relationship Id="rId5" Type="http://schemas.openxmlformats.org/officeDocument/2006/relationships/image" Target="../media/image23.jpg"/><Relationship Id="rId15" Type="http://schemas.openxmlformats.org/officeDocument/2006/relationships/slide" Target="slide12.xml"/><Relationship Id="rId10" Type="http://schemas.openxmlformats.org/officeDocument/2006/relationships/image" Target="../media/image26.png"/><Relationship Id="rId4" Type="http://schemas.openxmlformats.org/officeDocument/2006/relationships/image" Target="../media/image22.jpg"/><Relationship Id="rId9" Type="http://schemas.openxmlformats.org/officeDocument/2006/relationships/slide" Target="slide7.xml"/><Relationship Id="rId14" Type="http://schemas.openxmlformats.org/officeDocument/2006/relationships/slide" Target="slide10.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609566" y="835243"/>
            <a:ext cx="6257439" cy="877844"/>
          </a:xfrm>
        </p:spPr>
        <p:txBody>
          <a:bodyPr/>
          <a:lstStyle/>
          <a:p>
            <a:r>
              <a:rPr lang="en-US" dirty="0"/>
              <a:t>HIGHCLOUD AIRLINES</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normAutofit fontScale="25000" lnSpcReduction="20000"/>
          </a:bodyPr>
          <a:lstStyle/>
          <a:p>
            <a:r>
              <a:rPr lang="en-US" sz="6000" b="1" dirty="0">
                <a:solidFill>
                  <a:schemeClr val="bg1">
                    <a:lumMod val="10000"/>
                  </a:schemeClr>
                </a:solidFill>
                <a:latin typeface="Dreaming Outloud Script Pro" panose="03050502040304050704" pitchFamily="66" charset="0"/>
                <a:cs typeface="Dreaming Outloud Script Pro" panose="03050502040304050704" pitchFamily="66" charset="0"/>
              </a:rPr>
              <a:t>*Anchal Singh *Boguda Devendranath * Monika Rathore *</a:t>
            </a:r>
            <a:r>
              <a:rPr lang="en-US" sz="6000" b="1" dirty="0" err="1">
                <a:solidFill>
                  <a:schemeClr val="bg1">
                    <a:lumMod val="10000"/>
                  </a:schemeClr>
                </a:solidFill>
                <a:latin typeface="Dreaming Outloud Script Pro" panose="03050502040304050704" pitchFamily="66" charset="0"/>
                <a:cs typeface="Dreaming Outloud Script Pro" panose="03050502040304050704" pitchFamily="66" charset="0"/>
              </a:rPr>
              <a:t>Byreddy</a:t>
            </a:r>
            <a:r>
              <a:rPr lang="en-US" sz="6000" b="1" dirty="0">
                <a:solidFill>
                  <a:schemeClr val="bg1">
                    <a:lumMod val="10000"/>
                  </a:schemeClr>
                </a:solidFill>
                <a:latin typeface="Dreaming Outloud Script Pro" panose="03050502040304050704" pitchFamily="66" charset="0"/>
                <a:cs typeface="Dreaming Outloud Script Pro" panose="03050502040304050704" pitchFamily="66" charset="0"/>
              </a:rPr>
              <a:t> *Bharathi *Ankit</a:t>
            </a:r>
          </a:p>
          <a:p>
            <a:endParaRPr lang="en-US" dirty="0"/>
          </a:p>
        </p:txBody>
      </p:sp>
      <p:sp>
        <p:nvSpPr>
          <p:cNvPr id="24" name="Elipse 23">
            <a:extLst>
              <a:ext uri="{FF2B5EF4-FFF2-40B4-BE49-F238E27FC236}">
                <a16:creationId xmlns:a16="http://schemas.microsoft.com/office/drawing/2014/main" id="{5CAD1118-1B7A-46FC-BAC6-EBEFB1A300C2}"/>
              </a:ext>
            </a:extLst>
          </p:cNvPr>
          <p:cNvSpPr/>
          <p:nvPr/>
        </p:nvSpPr>
        <p:spPr>
          <a:xfrm>
            <a:off x="1276995" y="638876"/>
            <a:ext cx="6857999" cy="87784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5" name="Conector recto 24">
            <a:extLst>
              <a:ext uri="{FF2B5EF4-FFF2-40B4-BE49-F238E27FC236}">
                <a16:creationId xmlns:a16="http://schemas.microsoft.com/office/drawing/2014/main" id="{CE0D6E23-F8A0-451C-ABDB-41692209F28F}"/>
              </a:ext>
            </a:extLst>
          </p:cNvPr>
          <p:cNvCxnSpPr>
            <a:cxnSpLocks/>
          </p:cNvCxnSpPr>
          <p:nvPr/>
        </p:nvCxnSpPr>
        <p:spPr>
          <a:xfrm flipH="1">
            <a:off x="723900" y="2571750"/>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2" name="Imagen 31">
            <a:extLst>
              <a:ext uri="{FF2B5EF4-FFF2-40B4-BE49-F238E27FC236}">
                <a16:creationId xmlns:a16="http://schemas.microsoft.com/office/drawing/2014/main" id="{5E02D4D0-C229-4E26-AE94-FCCC2FE1E2A2}"/>
              </a:ext>
            </a:extLst>
          </p:cNvPr>
          <p:cNvPicPr>
            <a:picLocks noChangeAspect="1"/>
          </p:cNvPicPr>
          <p:nvPr/>
        </p:nvPicPr>
        <p:blipFill>
          <a:blip r:embed="rId3">
            <a:extLst>
              <a:ext uri="{28A0092B-C50C-407E-A947-70E740481C1C}">
                <a14:useLocalDpi xmlns:a14="http://schemas.microsoft.com/office/drawing/2010/main" val="0"/>
              </a:ext>
            </a:extLst>
          </a:blip>
          <a:srcRect l="2175" r="2175"/>
          <a:stretch/>
        </p:blipFill>
        <p:spPr>
          <a:xfrm>
            <a:off x="950594" y="2768118"/>
            <a:ext cx="2069230" cy="1622496"/>
          </a:xfrm>
          <a:prstGeom prst="rect">
            <a:avLst/>
          </a:prstGeom>
          <a:ln w="6350">
            <a:solidFill>
              <a:schemeClr val="tx1"/>
            </a:solidFill>
          </a:ln>
        </p:spPr>
      </p:pic>
      <p:pic>
        <p:nvPicPr>
          <p:cNvPr id="35" name="Imagen 34">
            <a:extLst>
              <a:ext uri="{FF2B5EF4-FFF2-40B4-BE49-F238E27FC236}">
                <a16:creationId xmlns:a16="http://schemas.microsoft.com/office/drawing/2014/main" id="{9FC04DFE-968D-4986-975E-D5F438321B9D}"/>
              </a:ext>
            </a:extLst>
          </p:cNvPr>
          <p:cNvPicPr>
            <a:picLocks noChangeAspect="1"/>
          </p:cNvPicPr>
          <p:nvPr/>
        </p:nvPicPr>
        <p:blipFill>
          <a:blip r:embed="rId4">
            <a:extLst>
              <a:ext uri="{28A0092B-C50C-407E-A947-70E740481C1C}">
                <a14:useLocalDpi xmlns:a14="http://schemas.microsoft.com/office/drawing/2010/main" val="0"/>
              </a:ext>
            </a:extLst>
          </a:blip>
          <a:srcRect l="14120" r="14120"/>
          <a:stretch/>
        </p:blipFill>
        <p:spPr>
          <a:xfrm>
            <a:off x="3304931" y="2768118"/>
            <a:ext cx="2592548" cy="1622496"/>
          </a:xfrm>
          <a:prstGeom prst="rect">
            <a:avLst/>
          </a:prstGeom>
          <a:ln w="6350">
            <a:solidFill>
              <a:schemeClr val="tx1"/>
            </a:solidFill>
          </a:ln>
        </p:spPr>
      </p:pic>
      <p:pic>
        <p:nvPicPr>
          <p:cNvPr id="36" name="Imagen 35">
            <a:extLst>
              <a:ext uri="{FF2B5EF4-FFF2-40B4-BE49-F238E27FC236}">
                <a16:creationId xmlns:a16="http://schemas.microsoft.com/office/drawing/2014/main" id="{DE81EC0D-F58B-492C-8987-3FC7B06CBD1F}"/>
              </a:ext>
            </a:extLst>
          </p:cNvPr>
          <p:cNvPicPr>
            <a:picLocks noChangeAspect="1"/>
          </p:cNvPicPr>
          <p:nvPr/>
        </p:nvPicPr>
        <p:blipFill>
          <a:blip r:embed="rId5">
            <a:extLst>
              <a:ext uri="{28A0092B-C50C-407E-A947-70E740481C1C}">
                <a14:useLocalDpi xmlns:a14="http://schemas.microsoft.com/office/drawing/2010/main" val="0"/>
              </a:ext>
            </a:extLst>
          </a:blip>
          <a:srcRect t="15205" b="15205"/>
          <a:stretch/>
        </p:blipFill>
        <p:spPr>
          <a:xfrm>
            <a:off x="6124175" y="2768118"/>
            <a:ext cx="2069229" cy="1622496"/>
          </a:xfrm>
          <a:prstGeom prst="rect">
            <a:avLst/>
          </a:prstGeom>
          <a:ln w="6350">
            <a:solidFill>
              <a:schemeClr val="tx1"/>
            </a:solidFill>
          </a:ln>
        </p:spPr>
      </p:pic>
      <p:cxnSp>
        <p:nvCxnSpPr>
          <p:cNvPr id="27" name="Conector recto 26">
            <a:extLst>
              <a:ext uri="{FF2B5EF4-FFF2-40B4-BE49-F238E27FC236}">
                <a16:creationId xmlns:a16="http://schemas.microsoft.com/office/drawing/2014/main" id="{CD3677DD-ED43-4B53-94D9-C96B9E1F7438}"/>
              </a:ext>
            </a:extLst>
          </p:cNvPr>
          <p:cNvCxnSpPr>
            <a:cxnSpLocks/>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57722D00-64B2-48D2-9CB2-27860B41673C}"/>
              </a:ext>
            </a:extLst>
          </p:cNvPr>
          <p:cNvCxnSpPr/>
          <p:nvPr/>
        </p:nvCxnSpPr>
        <p:spPr>
          <a:xfrm>
            <a:off x="84201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cxnSp>
        <p:nvCxnSpPr>
          <p:cNvPr id="29" name="Conector recto 28">
            <a:extLst>
              <a:ext uri="{FF2B5EF4-FFF2-40B4-BE49-F238E27FC236}">
                <a16:creationId xmlns:a16="http://schemas.microsoft.com/office/drawing/2014/main" id="{88BD67F3-2EF7-40C6-87B5-C6C72159042B}"/>
              </a:ext>
            </a:extLst>
          </p:cNvPr>
          <p:cNvCxnSpPr>
            <a:cxnSpLocks/>
          </p:cNvCxnSpPr>
          <p:nvPr/>
        </p:nvCxnSpPr>
        <p:spPr>
          <a:xfrm flipH="1">
            <a:off x="0" y="5524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31" name="Gráfico 30">
            <a:extLst>
              <a:ext uri="{FF2B5EF4-FFF2-40B4-BE49-F238E27FC236}">
                <a16:creationId xmlns:a16="http://schemas.microsoft.com/office/drawing/2014/main" id="{7CE23963-9B07-4CF0-B5D0-9B0D5B43527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140970"/>
            <a:ext cx="270510" cy="270510"/>
          </a:xfrm>
          <a:prstGeom prst="rect">
            <a:avLst/>
          </a:prstGeom>
        </p:spPr>
      </p:pic>
      <p:pic>
        <p:nvPicPr>
          <p:cNvPr id="33" name="Gráfico 32">
            <a:extLst>
              <a:ext uri="{FF2B5EF4-FFF2-40B4-BE49-F238E27FC236}">
                <a16:creationId xmlns:a16="http://schemas.microsoft.com/office/drawing/2014/main" id="{8996655B-C1E4-4E3D-8776-D758D4A349B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140970"/>
            <a:ext cx="270510" cy="270510"/>
          </a:xfrm>
          <a:prstGeom prst="rect">
            <a:avLst/>
          </a:prstGeom>
        </p:spPr>
      </p:pic>
      <p:pic>
        <p:nvPicPr>
          <p:cNvPr id="34" name="Gráfico 33">
            <a:extLst>
              <a:ext uri="{FF2B5EF4-FFF2-40B4-BE49-F238E27FC236}">
                <a16:creationId xmlns:a16="http://schemas.microsoft.com/office/drawing/2014/main" id="{52F03E56-41B5-4B2C-A183-1DB220B189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26695" y="4729986"/>
            <a:ext cx="270510" cy="270510"/>
          </a:xfrm>
          <a:prstGeom prst="rect">
            <a:avLst/>
          </a:prstGeom>
        </p:spPr>
      </p:pic>
      <p:pic>
        <p:nvPicPr>
          <p:cNvPr id="37" name="Gráfico 36">
            <a:extLst>
              <a:ext uri="{FF2B5EF4-FFF2-40B4-BE49-F238E27FC236}">
                <a16:creationId xmlns:a16="http://schemas.microsoft.com/office/drawing/2014/main" id="{F852A256-3650-45A8-A5AE-7A531ACE9F5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46795" y="4729986"/>
            <a:ext cx="270510" cy="270510"/>
          </a:xfrm>
          <a:prstGeom prst="rect">
            <a:avLst/>
          </a:prstGeom>
        </p:spPr>
      </p:pic>
      <p:cxnSp>
        <p:nvCxnSpPr>
          <p:cNvPr id="38" name="Conector recto 37">
            <a:extLst>
              <a:ext uri="{FF2B5EF4-FFF2-40B4-BE49-F238E27FC236}">
                <a16:creationId xmlns:a16="http://schemas.microsoft.com/office/drawing/2014/main" id="{3BD02553-87BF-425F-9918-405937D29E3A}"/>
              </a:ext>
            </a:extLst>
          </p:cNvPr>
          <p:cNvCxnSpPr>
            <a:cxnSpLocks/>
          </p:cNvCxnSpPr>
          <p:nvPr/>
        </p:nvCxnSpPr>
        <p:spPr>
          <a:xfrm flipH="1">
            <a:off x="0" y="4591050"/>
            <a:ext cx="91440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1+#ppt_w/2"/>
                                          </p:val>
                                        </p:tav>
                                        <p:tav tm="100000">
                                          <p:val>
                                            <p:strVal val="#ppt_x"/>
                                          </p:val>
                                        </p:tav>
                                      </p:tavLst>
                                    </p:anim>
                                    <p:anim calcmode="lin" valueType="num">
                                      <p:cBhvr additive="base">
                                        <p:cTn id="12" dur="50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ppt_x"/>
                                          </p:val>
                                        </p:tav>
                                        <p:tav tm="100000">
                                          <p:val>
                                            <p:strVal val="#ppt_x"/>
                                          </p:val>
                                        </p:tav>
                                      </p:tavLst>
                                    </p:anim>
                                    <p:anim calcmode="lin" valueType="num">
                                      <p:cBhvr additive="base">
                                        <p:cTn id="16" dur="50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par>
                                <p:cTn id="21" presetID="22" presetClass="entr" presetSubtype="2" fill="hold" nodeType="withEffect">
                                  <p:stCondLst>
                                    <p:cond delay="100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15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nodeType="withEffect">
                                  <p:stCondLst>
                                    <p:cond delay="30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nodeType="withEffect">
                                  <p:stCondLst>
                                    <p:cond delay="45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10" presetClass="entr" presetSubtype="0" fill="hold" grpId="0" nodeType="withEffect">
                                  <p:stCondLst>
                                    <p:cond delay="45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500"/>
                                        <p:tgtEl>
                                          <p:spTgt spid="2"/>
                                        </p:tgtEl>
                                      </p:cBhvr>
                                    </p:animEffect>
                                  </p:childTnLst>
                                </p:cTn>
                              </p:par>
                              <p:par>
                                <p:cTn id="48" presetID="10" presetClass="entr" presetSubtype="0" fill="hold" grpId="0" nodeType="withEffect">
                                  <p:stCondLst>
                                    <p:cond delay="450"/>
                                  </p:stCondLst>
                                  <p:childTnLst>
                                    <p:set>
                                      <p:cBhvr>
                                        <p:cTn id="49" dur="1" fill="hold">
                                          <p:stCondLst>
                                            <p:cond delay="0"/>
                                          </p:stCondLst>
                                        </p:cTn>
                                        <p:tgtEl>
                                          <p:spTgt spid="3">
                                            <p:txEl>
                                              <p:pRg st="0" end="0"/>
                                            </p:txEl>
                                          </p:spTgt>
                                        </p:tgtEl>
                                        <p:attrNameLst>
                                          <p:attrName>style.visibility</p:attrName>
                                        </p:attrNameLst>
                                      </p:cBhvr>
                                      <p:to>
                                        <p:strVal val="visible"/>
                                      </p:to>
                                    </p:set>
                                    <p:animEffect transition="in" filter="fade">
                                      <p:cBhvr>
                                        <p:cTn id="50" dur="500"/>
                                        <p:tgtEl>
                                          <p:spTgt spid="3">
                                            <p:txEl>
                                              <p:pRg st="0" end="0"/>
                                            </p:txEl>
                                          </p:spTgt>
                                        </p:tgtEl>
                                      </p:cBhvr>
                                    </p:animEffect>
                                  </p:childTnLst>
                                </p:cTn>
                              </p:par>
                            </p:childTnLst>
                          </p:cTn>
                        </p:par>
                        <p:par>
                          <p:cTn id="51" fill="hold">
                            <p:stCondLst>
                              <p:cond delay="2450"/>
                            </p:stCondLst>
                            <p:childTnLst>
                              <p:par>
                                <p:cTn id="52" presetID="22" presetClass="entr" presetSubtype="4"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wipe(down)">
                                      <p:cBhvr>
                                        <p:cTn id="54" dur="500"/>
                                        <p:tgtEl>
                                          <p:spTgt spid="24"/>
                                        </p:tgtEl>
                                      </p:cBhvr>
                                    </p:animEffect>
                                  </p:childTnLst>
                                </p:cTn>
                              </p:par>
                            </p:childTnLst>
                          </p:cTn>
                        </p:par>
                        <p:par>
                          <p:cTn id="55" fill="hold">
                            <p:stCondLst>
                              <p:cond delay="2950"/>
                            </p:stCondLst>
                            <p:childTnLst>
                              <p:par>
                                <p:cTn id="56" presetID="42" presetClass="entr" presetSubtype="0" fill="hold" nodeType="after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1000"/>
                                        <p:tgtEl>
                                          <p:spTgt spid="32"/>
                                        </p:tgtEl>
                                      </p:cBhvr>
                                    </p:animEffect>
                                    <p:anim calcmode="lin" valueType="num">
                                      <p:cBhvr>
                                        <p:cTn id="59" dur="1000" fill="hold"/>
                                        <p:tgtEl>
                                          <p:spTgt spid="32"/>
                                        </p:tgtEl>
                                        <p:attrNameLst>
                                          <p:attrName>ppt_x</p:attrName>
                                        </p:attrNameLst>
                                      </p:cBhvr>
                                      <p:tavLst>
                                        <p:tav tm="0">
                                          <p:val>
                                            <p:strVal val="#ppt_x"/>
                                          </p:val>
                                        </p:tav>
                                        <p:tav tm="100000">
                                          <p:val>
                                            <p:strVal val="#ppt_x"/>
                                          </p:val>
                                        </p:tav>
                                      </p:tavLst>
                                    </p:anim>
                                    <p:anim calcmode="lin" valueType="num">
                                      <p:cBhvr>
                                        <p:cTn id="60" dur="1000" fill="hold"/>
                                        <p:tgtEl>
                                          <p:spTgt spid="32"/>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50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0"/>
                                        <p:tgtEl>
                                          <p:spTgt spid="35"/>
                                        </p:tgtEl>
                                      </p:cBhvr>
                                    </p:animEffect>
                                    <p:anim calcmode="lin" valueType="num">
                                      <p:cBhvr>
                                        <p:cTn id="64" dur="1000" fill="hold"/>
                                        <p:tgtEl>
                                          <p:spTgt spid="35"/>
                                        </p:tgtEl>
                                        <p:attrNameLst>
                                          <p:attrName>ppt_x</p:attrName>
                                        </p:attrNameLst>
                                      </p:cBhvr>
                                      <p:tavLst>
                                        <p:tav tm="0">
                                          <p:val>
                                            <p:strVal val="#ppt_x"/>
                                          </p:val>
                                        </p:tav>
                                        <p:tav tm="100000">
                                          <p:val>
                                            <p:strVal val="#ppt_x"/>
                                          </p:val>
                                        </p:tav>
                                      </p:tavLst>
                                    </p:anim>
                                    <p:anim calcmode="lin" valueType="num">
                                      <p:cBhvr>
                                        <p:cTn id="65" dur="1000" fill="hold"/>
                                        <p:tgtEl>
                                          <p:spTgt spid="35"/>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100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1000"/>
                                        <p:tgtEl>
                                          <p:spTgt spid="36"/>
                                        </p:tgtEl>
                                      </p:cBhvr>
                                    </p:animEffect>
                                    <p:anim calcmode="lin" valueType="num">
                                      <p:cBhvr>
                                        <p:cTn id="69" dur="1000" fill="hold"/>
                                        <p:tgtEl>
                                          <p:spTgt spid="36"/>
                                        </p:tgtEl>
                                        <p:attrNameLst>
                                          <p:attrName>ppt_x</p:attrName>
                                        </p:attrNameLst>
                                      </p:cBhvr>
                                      <p:tavLst>
                                        <p:tav tm="0">
                                          <p:val>
                                            <p:strVal val="#ppt_x"/>
                                          </p:val>
                                        </p:tav>
                                        <p:tav tm="100000">
                                          <p:val>
                                            <p:strVal val="#ppt_x"/>
                                          </p:val>
                                        </p:tav>
                                      </p:tavLst>
                                    </p:anim>
                                    <p:anim calcmode="lin" valueType="num">
                                      <p:cBhvr>
                                        <p:cTn id="7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a:xfrm>
            <a:off x="729019" y="1041893"/>
            <a:ext cx="7043381" cy="329708"/>
          </a:xfrm>
        </p:spPr>
        <p:txBody>
          <a:bodyPr/>
          <a:lstStyle/>
          <a:p>
            <a:r>
              <a:rPr lang="es-ES" dirty="0"/>
              <a:t>TABLEAU DASHBOARD</a:t>
            </a:r>
            <a:br>
              <a:rPr lang="es-ES" dirty="0"/>
            </a:br>
            <a:endParaRPr lang="en-US" dirty="0"/>
          </a:p>
        </p:txBody>
      </p:sp>
      <p:pic>
        <p:nvPicPr>
          <p:cNvPr id="12" name="Gráfico 11">
            <a:extLst>
              <a:ext uri="{FF2B5EF4-FFF2-40B4-BE49-F238E27FC236}">
                <a16:creationId xmlns:a16="http://schemas.microsoft.com/office/drawing/2014/main" id="{D4601FCD-7559-4AC4-ACCD-54988393A98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26695" y="140970"/>
            <a:ext cx="270510" cy="270510"/>
          </a:xfrm>
          <a:prstGeom prst="rect">
            <a:avLst/>
          </a:prstGeom>
        </p:spPr>
      </p:pic>
      <p:pic>
        <p:nvPicPr>
          <p:cNvPr id="16" name="Imagen 15">
            <a:extLst>
              <a:ext uri="{FF2B5EF4-FFF2-40B4-BE49-F238E27FC236}">
                <a16:creationId xmlns:a16="http://schemas.microsoft.com/office/drawing/2014/main" id="{4BFBFDF8-06B1-4729-AEEB-6BA49232667F}"/>
              </a:ext>
            </a:extLst>
          </p:cNvPr>
          <p:cNvPicPr>
            <a:picLocks noChangeAspect="1"/>
          </p:cNvPicPr>
          <p:nvPr/>
        </p:nvPicPr>
        <p:blipFill>
          <a:blip r:embed="rId4">
            <a:extLst>
              <a:ext uri="{28A0092B-C50C-407E-A947-70E740481C1C}">
                <a14:useLocalDpi xmlns:a14="http://schemas.microsoft.com/office/drawing/2010/main" val="0"/>
              </a:ext>
            </a:extLst>
          </a:blip>
          <a:srcRect t="4773" b="4773"/>
          <a:stretch/>
        </p:blipFill>
        <p:spPr>
          <a:xfrm>
            <a:off x="814557" y="1173997"/>
            <a:ext cx="7514886" cy="3397707"/>
          </a:xfrm>
          <a:prstGeom prst="rect">
            <a:avLst/>
          </a:prstGeom>
          <a:ln w="6350">
            <a:solidFill>
              <a:schemeClr val="tx1"/>
            </a:solidFill>
          </a:ln>
        </p:spPr>
      </p:pic>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6BEEEB-216C-4BCD-83E5-7721A7D17F35}"/>
              </a:ext>
            </a:extLst>
          </p:cNvPr>
          <p:cNvSpPr>
            <a:spLocks noGrp="1"/>
          </p:cNvSpPr>
          <p:nvPr>
            <p:ph type="title"/>
          </p:nvPr>
        </p:nvSpPr>
        <p:spPr/>
        <p:txBody>
          <a:bodyPr/>
          <a:lstStyle/>
          <a:p>
            <a:r>
              <a:rPr lang="en-US" dirty="0"/>
              <a:t>SQL QUERY VISUAL </a:t>
            </a:r>
          </a:p>
        </p:txBody>
      </p:sp>
      <p:cxnSp>
        <p:nvCxnSpPr>
          <p:cNvPr id="19" name="Conector recto 18">
            <a:extLst>
              <a:ext uri="{FF2B5EF4-FFF2-40B4-BE49-F238E27FC236}">
                <a16:creationId xmlns:a16="http://schemas.microsoft.com/office/drawing/2014/main" id="{ADD48BE6-7798-4480-9C71-37E8711222B6}"/>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7" name="Imagen 26">
            <a:extLst>
              <a:ext uri="{FF2B5EF4-FFF2-40B4-BE49-F238E27FC236}">
                <a16:creationId xmlns:a16="http://schemas.microsoft.com/office/drawing/2014/main" id="{EE579444-C326-47AB-803C-B910D69FBA5F}"/>
              </a:ext>
            </a:extLst>
          </p:cNvPr>
          <p:cNvPicPr>
            <a:picLocks noChangeAspect="1"/>
          </p:cNvPicPr>
          <p:nvPr/>
        </p:nvPicPr>
        <p:blipFill>
          <a:blip r:embed="rId2">
            <a:extLst>
              <a:ext uri="{28A0092B-C50C-407E-A947-70E740481C1C}">
                <a14:useLocalDpi xmlns:a14="http://schemas.microsoft.com/office/drawing/2010/main" val="0"/>
              </a:ext>
            </a:extLst>
          </a:blip>
          <a:srcRect l="-185" r="47"/>
          <a:stretch/>
        </p:blipFill>
        <p:spPr>
          <a:xfrm>
            <a:off x="851876" y="1213859"/>
            <a:ext cx="7129241" cy="3307270"/>
          </a:xfrm>
          <a:prstGeom prst="rect">
            <a:avLst/>
          </a:prstGeom>
          <a:ln w="6350">
            <a:solidFill>
              <a:schemeClr val="tx1"/>
            </a:solidFill>
          </a:ln>
        </p:spPr>
      </p:pic>
      <p:sp>
        <p:nvSpPr>
          <p:cNvPr id="20" name="Elipse 19">
            <a:extLst>
              <a:ext uri="{FF2B5EF4-FFF2-40B4-BE49-F238E27FC236}">
                <a16:creationId xmlns:a16="http://schemas.microsoft.com/office/drawing/2014/main" id="{3D1614B5-53D2-40D3-BA27-AFA9F721AB7C}"/>
              </a:ext>
            </a:extLst>
          </p:cNvPr>
          <p:cNvSpPr/>
          <p:nvPr/>
        </p:nvSpPr>
        <p:spPr>
          <a:xfrm>
            <a:off x="851876" y="622371"/>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down)">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5EE8AEF-DA5B-4102-B78A-033CB01C7892}"/>
              </a:ext>
            </a:extLst>
          </p:cNvPr>
          <p:cNvSpPr>
            <a:spLocks noGrp="1"/>
          </p:cNvSpPr>
          <p:nvPr>
            <p:ph type="title"/>
          </p:nvPr>
        </p:nvSpPr>
        <p:spPr/>
        <p:txBody>
          <a:bodyPr/>
          <a:lstStyle/>
          <a:p>
            <a:r>
              <a:rPr lang="es-ES" dirty="0"/>
              <a:t>SQL QUERY VISUAL</a:t>
            </a:r>
          </a:p>
        </p:txBody>
      </p:sp>
      <p:pic>
        <p:nvPicPr>
          <p:cNvPr id="3" name="Imagen 2">
            <a:extLst>
              <a:ext uri="{FF2B5EF4-FFF2-40B4-BE49-F238E27FC236}">
                <a16:creationId xmlns:a16="http://schemas.microsoft.com/office/drawing/2014/main" id="{A8612820-2FCC-40A7-B792-7164603A743B}"/>
              </a:ext>
            </a:extLst>
          </p:cNvPr>
          <p:cNvPicPr>
            <a:picLocks noChangeAspect="1"/>
          </p:cNvPicPr>
          <p:nvPr/>
        </p:nvPicPr>
        <p:blipFill>
          <a:blip r:embed="rId2">
            <a:extLst>
              <a:ext uri="{28A0092B-C50C-407E-A947-70E740481C1C}">
                <a14:useLocalDpi xmlns:a14="http://schemas.microsoft.com/office/drawing/2010/main" val="0"/>
              </a:ext>
            </a:extLst>
          </a:blip>
          <a:srcRect l="-391" r="-391"/>
          <a:stretch/>
        </p:blipFill>
        <p:spPr>
          <a:xfrm>
            <a:off x="769620" y="1412310"/>
            <a:ext cx="7604760" cy="3014909"/>
          </a:xfrm>
          <a:prstGeom prst="rect">
            <a:avLst/>
          </a:prstGeom>
          <a:ln w="6350">
            <a:solidFill>
              <a:schemeClr val="tx1"/>
            </a:solidFill>
          </a:ln>
        </p:spPr>
      </p:pic>
      <p:pic>
        <p:nvPicPr>
          <p:cNvPr id="8" name="Gráfico 7">
            <a:extLst>
              <a:ext uri="{FF2B5EF4-FFF2-40B4-BE49-F238E27FC236}">
                <a16:creationId xmlns:a16="http://schemas.microsoft.com/office/drawing/2014/main" id="{C2A9B92F-6F34-498B-BC29-447D4C7275F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76426" y="1600070"/>
            <a:ext cx="270510" cy="270510"/>
          </a:xfrm>
          <a:prstGeom prst="rect">
            <a:avLst/>
          </a:prstGeom>
        </p:spPr>
      </p:pic>
      <p:sp>
        <p:nvSpPr>
          <p:cNvPr id="16" name="Elipse 15">
            <a:extLst>
              <a:ext uri="{FF2B5EF4-FFF2-40B4-BE49-F238E27FC236}">
                <a16:creationId xmlns:a16="http://schemas.microsoft.com/office/drawing/2014/main" id="{5AFEA38D-0293-45FB-AE72-B4C8F186364A}"/>
              </a:ext>
            </a:extLst>
          </p:cNvPr>
          <p:cNvSpPr/>
          <p:nvPr/>
        </p:nvSpPr>
        <p:spPr>
          <a:xfrm>
            <a:off x="1705446" y="631492"/>
            <a:ext cx="573310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28142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5EE8AEF-DA5B-4102-B78A-033CB01C7892}"/>
              </a:ext>
            </a:extLst>
          </p:cNvPr>
          <p:cNvSpPr>
            <a:spLocks noGrp="1"/>
          </p:cNvSpPr>
          <p:nvPr>
            <p:ph type="title"/>
          </p:nvPr>
        </p:nvSpPr>
        <p:spPr/>
        <p:txBody>
          <a:bodyPr/>
          <a:lstStyle/>
          <a:p>
            <a:r>
              <a:rPr lang="es-ES" dirty="0"/>
              <a:t>SQL QUERY VISUAL</a:t>
            </a:r>
          </a:p>
        </p:txBody>
      </p:sp>
      <p:pic>
        <p:nvPicPr>
          <p:cNvPr id="3" name="Imagen 2">
            <a:extLst>
              <a:ext uri="{FF2B5EF4-FFF2-40B4-BE49-F238E27FC236}">
                <a16:creationId xmlns:a16="http://schemas.microsoft.com/office/drawing/2014/main" id="{A8612820-2FCC-40A7-B792-7164603A743B}"/>
              </a:ext>
            </a:extLst>
          </p:cNvPr>
          <p:cNvPicPr>
            <a:picLocks noChangeAspect="1"/>
          </p:cNvPicPr>
          <p:nvPr/>
        </p:nvPicPr>
        <p:blipFill>
          <a:blip r:embed="rId2">
            <a:extLst>
              <a:ext uri="{28A0092B-C50C-407E-A947-70E740481C1C}">
                <a14:useLocalDpi xmlns:a14="http://schemas.microsoft.com/office/drawing/2010/main" val="0"/>
              </a:ext>
            </a:extLst>
          </a:blip>
          <a:srcRect l="2328" r="8680"/>
          <a:stretch/>
        </p:blipFill>
        <p:spPr>
          <a:xfrm>
            <a:off x="723900" y="1268016"/>
            <a:ext cx="7429500" cy="3029664"/>
          </a:xfrm>
          <a:prstGeom prst="rect">
            <a:avLst/>
          </a:prstGeom>
          <a:ln w="6350">
            <a:solidFill>
              <a:schemeClr val="tx1"/>
            </a:solidFill>
          </a:ln>
        </p:spPr>
      </p:pic>
      <p:sp>
        <p:nvSpPr>
          <p:cNvPr id="16" name="Elipse 15">
            <a:extLst>
              <a:ext uri="{FF2B5EF4-FFF2-40B4-BE49-F238E27FC236}">
                <a16:creationId xmlns:a16="http://schemas.microsoft.com/office/drawing/2014/main" id="{5AFEA38D-0293-45FB-AE72-B4C8F186364A}"/>
              </a:ext>
            </a:extLst>
          </p:cNvPr>
          <p:cNvSpPr/>
          <p:nvPr/>
        </p:nvSpPr>
        <p:spPr>
          <a:xfrm>
            <a:off x="1705446" y="631492"/>
            <a:ext cx="573310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8728372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654158" y="379451"/>
            <a:ext cx="7696200" cy="917132"/>
          </a:xfrm>
        </p:spPr>
        <p:txBody>
          <a:bodyPr/>
          <a:lstStyle/>
          <a:p>
            <a:r>
              <a:rPr lang="en-US" sz="3200" dirty="0">
                <a:solidFill>
                  <a:schemeClr val="accent1">
                    <a:lumMod val="25000"/>
                  </a:schemeClr>
                </a:solidFill>
                <a:latin typeface="Arial Black" panose="020B0A04020102020204" pitchFamily="34" charset="0"/>
              </a:rPr>
              <a:t>EXCEL KPI </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1353301"/>
            <a:ext cx="7696200" cy="3354030"/>
          </a:xfrm>
        </p:spPr>
        <p:txBody>
          <a:bodyPr/>
          <a:lstStyle/>
          <a:p>
            <a:pPr marL="0" indent="0">
              <a:buNone/>
            </a:pPr>
            <a:r>
              <a:rPr lang="en-IN" sz="1400" b="1" u="sng" dirty="0">
                <a:solidFill>
                  <a:srgbClr val="002060"/>
                </a:solidFill>
                <a:latin typeface="Arial Black" panose="020B0A04020102020204" pitchFamily="34" charset="0"/>
              </a:rPr>
              <a:t>KPI : COUNT OF PASSENGERS ON WEEKDAYS AND WEEKENDS</a:t>
            </a:r>
          </a:p>
          <a:p>
            <a:pPr marL="0" indent="0">
              <a:buNone/>
            </a:pPr>
            <a:r>
              <a:rPr lang="en-IN" sz="1200" b="1" u="sng" dirty="0">
                <a:solidFill>
                  <a:srgbClr val="002060"/>
                </a:solidFill>
                <a:latin typeface="Arial Black" panose="020B0A04020102020204" pitchFamily="34" charset="0"/>
              </a:rPr>
              <a:t>INSIGHTS :</a:t>
            </a:r>
          </a:p>
          <a:p>
            <a:pPr marL="0" indent="0" algn="l">
              <a:buNone/>
            </a:pPr>
            <a:r>
              <a:rPr lang="en-IN" sz="1200" dirty="0">
                <a:solidFill>
                  <a:srgbClr val="002060"/>
                </a:solidFill>
                <a:latin typeface="Arial" panose="020B0604020202020204" pitchFamily="34" charset="0"/>
                <a:cs typeface="Arial" panose="020B0604020202020204" pitchFamily="34" charset="0"/>
              </a:rPr>
              <a:t>In this KPI, We have found that the passengers preferred to travel more on weekdays instead on weekends. So here, 71% passengers have been travelled yet on weekdays and 28.74% passengers have been chosen to travel on weekend. </a:t>
            </a:r>
          </a:p>
          <a:p>
            <a:pPr marL="0" indent="0">
              <a:buNone/>
            </a:pPr>
            <a:endParaRPr lang="en-IN" sz="2000" b="1" dirty="0">
              <a:solidFill>
                <a:srgbClr val="002060"/>
              </a:solidFill>
            </a:endParaRPr>
          </a:p>
          <a:p>
            <a:pPr marL="0" indent="0">
              <a:buNone/>
            </a:pPr>
            <a:endParaRPr lang="en-IN" sz="1200" b="1" u="sng" dirty="0">
              <a:solidFill>
                <a:srgbClr val="002060"/>
              </a:solidFill>
              <a:latin typeface="Arial Black" panose="020B0A04020102020204" pitchFamily="34" charset="0"/>
            </a:endParaRPr>
          </a:p>
          <a:p>
            <a:pPr marL="0" indent="0">
              <a:buNone/>
            </a:pPr>
            <a:r>
              <a:rPr lang="en-IN" sz="1200" b="1" u="sng" dirty="0">
                <a:solidFill>
                  <a:srgbClr val="002060"/>
                </a:solidFill>
                <a:latin typeface="Arial Black" panose="020B0A04020102020204" pitchFamily="34" charset="0"/>
              </a:rPr>
              <a:t>RECOMMENDATIONS:</a:t>
            </a:r>
          </a:p>
          <a:p>
            <a:pPr algn="l">
              <a:buFont typeface="Wingdings" panose="05000000000000000000" pitchFamily="2" charset="2"/>
              <a:buChar char="v"/>
            </a:pPr>
            <a:r>
              <a:rPr lang="en-IN" sz="1200" dirty="0">
                <a:solidFill>
                  <a:srgbClr val="002060"/>
                </a:solidFill>
                <a:latin typeface="Arial" panose="020B0604020202020204" pitchFamily="34" charset="0"/>
                <a:cs typeface="Arial" panose="020B0604020202020204" pitchFamily="34" charset="0"/>
              </a:rPr>
              <a:t>Some marketing strategies need to be implemented like discounts given specifically on weekends to promote passengers to choose travel more on weekends. </a:t>
            </a:r>
          </a:p>
          <a:p>
            <a:pPr algn="l">
              <a:buFont typeface="Wingdings" panose="05000000000000000000" pitchFamily="2" charset="2"/>
              <a:buChar char="v"/>
            </a:pPr>
            <a:r>
              <a:rPr lang="en-IN" sz="1200" dirty="0">
                <a:solidFill>
                  <a:srgbClr val="002060"/>
                </a:solidFill>
                <a:latin typeface="Arial" panose="020B0604020202020204" pitchFamily="34" charset="0"/>
                <a:cs typeface="Arial" panose="020B0604020202020204" pitchFamily="34" charset="0"/>
              </a:rPr>
              <a:t>Allow children to travel free with their parents to attract more passengers on weekends. </a:t>
            </a:r>
          </a:p>
          <a:p>
            <a:pPr algn="l">
              <a:buFont typeface="Wingdings" panose="05000000000000000000" pitchFamily="2" charset="2"/>
              <a:buChar char="v"/>
            </a:pPr>
            <a:r>
              <a:rPr lang="en-IN" sz="1200" dirty="0">
                <a:solidFill>
                  <a:srgbClr val="002060"/>
                </a:solidFill>
                <a:latin typeface="Arial" panose="020B0604020202020204" pitchFamily="34" charset="0"/>
                <a:cs typeface="Arial" panose="020B0604020202020204" pitchFamily="34" charset="0"/>
              </a:rPr>
              <a:t>Provide free food while travelling can also boost the numbers of passengers on the weekends.</a:t>
            </a:r>
          </a:p>
          <a:p>
            <a:endParaRPr lang="en-US" dirty="0"/>
          </a:p>
        </p:txBody>
      </p:sp>
      <p:sp>
        <p:nvSpPr>
          <p:cNvPr id="15" name="Elipse 14">
            <a:extLst>
              <a:ext uri="{FF2B5EF4-FFF2-40B4-BE49-F238E27FC236}">
                <a16:creationId xmlns:a16="http://schemas.microsoft.com/office/drawing/2014/main" id="{2DAAC10C-CB40-4F33-A7BB-A89A5444EC95}"/>
              </a:ext>
            </a:extLst>
          </p:cNvPr>
          <p:cNvSpPr/>
          <p:nvPr/>
        </p:nvSpPr>
        <p:spPr>
          <a:xfrm>
            <a:off x="1617868" y="712922"/>
            <a:ext cx="5768781" cy="52694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469366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473EA-17F8-F2B3-C648-3A046B69855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DB5B85B-AA2E-8B83-A1F8-390E0D7B9E89}"/>
              </a:ext>
            </a:extLst>
          </p:cNvPr>
          <p:cNvSpPr>
            <a:spLocks noGrp="1"/>
          </p:cNvSpPr>
          <p:nvPr>
            <p:ph type="title"/>
          </p:nvPr>
        </p:nvSpPr>
        <p:spPr>
          <a:xfrm>
            <a:off x="654158" y="379451"/>
            <a:ext cx="7696200" cy="917132"/>
          </a:xfrm>
        </p:spPr>
        <p:txBody>
          <a:bodyPr/>
          <a:lstStyle/>
          <a:p>
            <a:r>
              <a:rPr lang="en-US" sz="3200" dirty="0">
                <a:solidFill>
                  <a:schemeClr val="accent1">
                    <a:lumMod val="25000"/>
                  </a:schemeClr>
                </a:solidFill>
                <a:latin typeface="Arial Black" panose="020B0A04020102020204" pitchFamily="34" charset="0"/>
              </a:rPr>
              <a:t>POWER BI KPI </a:t>
            </a:r>
          </a:p>
        </p:txBody>
      </p:sp>
      <p:sp>
        <p:nvSpPr>
          <p:cNvPr id="5" name="Text Placeholder 4">
            <a:extLst>
              <a:ext uri="{FF2B5EF4-FFF2-40B4-BE49-F238E27FC236}">
                <a16:creationId xmlns:a16="http://schemas.microsoft.com/office/drawing/2014/main" id="{D3CA0717-9070-0BDB-AA81-D73CCA07B63B}"/>
              </a:ext>
            </a:extLst>
          </p:cNvPr>
          <p:cNvSpPr>
            <a:spLocks noGrp="1"/>
          </p:cNvSpPr>
          <p:nvPr>
            <p:ph type="body" idx="1"/>
          </p:nvPr>
        </p:nvSpPr>
        <p:spPr>
          <a:xfrm>
            <a:off x="723900" y="1353301"/>
            <a:ext cx="7696200" cy="3354030"/>
          </a:xfrm>
        </p:spPr>
        <p:txBody>
          <a:bodyPr/>
          <a:lstStyle/>
          <a:p>
            <a:pPr marL="0" indent="0">
              <a:buNone/>
            </a:pPr>
            <a:r>
              <a:rPr lang="en-IN" sz="1600" b="1" u="sng" dirty="0">
                <a:solidFill>
                  <a:srgbClr val="002060"/>
                </a:solidFill>
                <a:latin typeface="Arial Black" panose="020B0A04020102020204" pitchFamily="34" charset="0"/>
              </a:rPr>
              <a:t>TOP 10 COUNT OF FLIGHTS BY DISTANCE GROUPS </a:t>
            </a:r>
          </a:p>
          <a:p>
            <a:pPr marL="0" indent="0">
              <a:buNone/>
            </a:pPr>
            <a:r>
              <a:rPr lang="en-IN" sz="1400" b="1" u="sng" dirty="0">
                <a:solidFill>
                  <a:srgbClr val="002060"/>
                </a:solidFill>
                <a:latin typeface="Arial Black" panose="020B0A04020102020204" pitchFamily="34" charset="0"/>
              </a:rPr>
              <a:t>INSIGHTS : </a:t>
            </a:r>
          </a:p>
          <a:p>
            <a:pPr marL="0" indent="0" algn="l">
              <a:buNone/>
            </a:pPr>
            <a:r>
              <a:rPr lang="en-IN" sz="1200" dirty="0">
                <a:solidFill>
                  <a:srgbClr val="002060"/>
                </a:solidFill>
                <a:latin typeface="Arial" panose="020B0604020202020204" pitchFamily="34" charset="0"/>
                <a:cs typeface="Arial" panose="020B0604020202020204" pitchFamily="34" charset="0"/>
              </a:rPr>
              <a:t>In this KPI, We have discovered that 58033 are the total highest number flights have been operated between 0 to 500 miles distance among top 10. On the other hand, 524 are the total lowest number of flights which have been travelled between 3500 to 4999 Miles distance so far. </a:t>
            </a:r>
            <a:endParaRPr lang="en-IN" sz="1200" b="1" u="sng" dirty="0">
              <a:solidFill>
                <a:srgbClr val="002060"/>
              </a:solidFill>
              <a:latin typeface="Arial Black" panose="020B0A04020102020204" pitchFamily="34" charset="0"/>
            </a:endParaRPr>
          </a:p>
          <a:p>
            <a:pPr marL="0" indent="0">
              <a:buNone/>
            </a:pPr>
            <a:r>
              <a:rPr lang="en-IN" sz="1400" b="1" u="sng" dirty="0">
                <a:solidFill>
                  <a:srgbClr val="002060"/>
                </a:solidFill>
                <a:latin typeface="Arial Black" panose="020B0A04020102020204" pitchFamily="34" charset="0"/>
              </a:rPr>
              <a:t>RECOMMENDATIONS:</a:t>
            </a:r>
          </a:p>
          <a:p>
            <a:pPr algn="l">
              <a:buFont typeface="Wingdings" panose="05000000000000000000" pitchFamily="2" charset="2"/>
              <a:buChar char="§"/>
            </a:pPr>
            <a:r>
              <a:rPr lang="en-IN" sz="1200" dirty="0">
                <a:solidFill>
                  <a:srgbClr val="002060"/>
                </a:solidFill>
                <a:latin typeface="Arial" panose="020B0604020202020204" pitchFamily="34" charset="0"/>
                <a:cs typeface="Arial" panose="020B0604020202020204" pitchFamily="34" charset="0"/>
              </a:rPr>
              <a:t>More number of flights must be aligned and operated between 1000- 4999 miles. </a:t>
            </a:r>
          </a:p>
          <a:p>
            <a:pPr algn="l">
              <a:buFont typeface="Wingdings" panose="05000000000000000000" pitchFamily="2" charset="2"/>
              <a:buChar char="§"/>
            </a:pPr>
            <a:r>
              <a:rPr lang="en-IN" sz="1200" dirty="0">
                <a:solidFill>
                  <a:srgbClr val="002060"/>
                </a:solidFill>
                <a:latin typeface="Arial" panose="020B0604020202020204" pitchFamily="34" charset="0"/>
                <a:cs typeface="Arial" panose="020B0604020202020204" pitchFamily="34" charset="0"/>
              </a:rPr>
              <a:t>More number of bookings needed to align the flights to cover this much distance. </a:t>
            </a:r>
          </a:p>
          <a:p>
            <a:pPr algn="l">
              <a:buFont typeface="Wingdings" panose="05000000000000000000" pitchFamily="2" charset="2"/>
              <a:buChar char="§"/>
            </a:pPr>
            <a:r>
              <a:rPr lang="en-IN" sz="1200" dirty="0">
                <a:solidFill>
                  <a:srgbClr val="002060"/>
                </a:solidFill>
                <a:latin typeface="Arial" panose="020B0604020202020204" pitchFamily="34" charset="0"/>
                <a:cs typeface="Arial" panose="020B0604020202020204" pitchFamily="34" charset="0"/>
              </a:rPr>
              <a:t>Some advertising strategy should be implemented like display the tourists pictures of the various countries which come under this much distance to travel. It will encourage the passengers to visit and explore these places. Automatically, it will also increase the number of flights that can travel up to these distances. </a:t>
            </a:r>
          </a:p>
          <a:p>
            <a:pPr algn="l">
              <a:buFont typeface="Wingdings" panose="05000000000000000000" pitchFamily="2" charset="2"/>
              <a:buChar char="§"/>
            </a:pPr>
            <a:r>
              <a:rPr lang="en-IN" sz="1200" dirty="0">
                <a:solidFill>
                  <a:srgbClr val="002060"/>
                </a:solidFill>
                <a:latin typeface="Arial" panose="020B0604020202020204" pitchFamily="34" charset="0"/>
                <a:cs typeface="Arial" panose="020B0604020202020204" pitchFamily="34" charset="0"/>
              </a:rPr>
              <a:t>Make the lists of countries that come under in these distances and showcase the alluring pictures and information that can be seen by the passengers. Attract and encourage them to travel those countries with minimal price and with proper tourists guidance.</a:t>
            </a:r>
          </a:p>
          <a:p>
            <a:endParaRPr lang="en-US" dirty="0"/>
          </a:p>
        </p:txBody>
      </p:sp>
      <p:sp>
        <p:nvSpPr>
          <p:cNvPr id="15" name="Elipse 14">
            <a:extLst>
              <a:ext uri="{FF2B5EF4-FFF2-40B4-BE49-F238E27FC236}">
                <a16:creationId xmlns:a16="http://schemas.microsoft.com/office/drawing/2014/main" id="{9F0ECFAE-6D91-E1BD-F051-6A694D7BF604}"/>
              </a:ext>
            </a:extLst>
          </p:cNvPr>
          <p:cNvSpPr/>
          <p:nvPr/>
        </p:nvSpPr>
        <p:spPr>
          <a:xfrm>
            <a:off x="1617868" y="712922"/>
            <a:ext cx="5768781" cy="52694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3372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0F814-5168-B99F-E1B2-2DCDD615061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9CC67AC-785F-B44B-CC42-578E95825E40}"/>
              </a:ext>
            </a:extLst>
          </p:cNvPr>
          <p:cNvSpPr>
            <a:spLocks noGrp="1"/>
          </p:cNvSpPr>
          <p:nvPr>
            <p:ph type="title"/>
          </p:nvPr>
        </p:nvSpPr>
        <p:spPr>
          <a:xfrm>
            <a:off x="654158" y="379451"/>
            <a:ext cx="7696200" cy="917132"/>
          </a:xfrm>
        </p:spPr>
        <p:txBody>
          <a:bodyPr/>
          <a:lstStyle/>
          <a:p>
            <a:r>
              <a:rPr lang="en-US" sz="3200" dirty="0">
                <a:solidFill>
                  <a:schemeClr val="accent1">
                    <a:lumMod val="25000"/>
                  </a:schemeClr>
                </a:solidFill>
                <a:latin typeface="Arial Black" panose="020B0A04020102020204" pitchFamily="34" charset="0"/>
              </a:rPr>
              <a:t>TABLEAU KPI </a:t>
            </a:r>
          </a:p>
        </p:txBody>
      </p:sp>
      <p:sp>
        <p:nvSpPr>
          <p:cNvPr id="5" name="Text Placeholder 4">
            <a:extLst>
              <a:ext uri="{FF2B5EF4-FFF2-40B4-BE49-F238E27FC236}">
                <a16:creationId xmlns:a16="http://schemas.microsoft.com/office/drawing/2014/main" id="{FF9B9834-CFE9-02B2-BA41-76224605E3F5}"/>
              </a:ext>
            </a:extLst>
          </p:cNvPr>
          <p:cNvSpPr>
            <a:spLocks noGrp="1"/>
          </p:cNvSpPr>
          <p:nvPr>
            <p:ph type="body" idx="1"/>
          </p:nvPr>
        </p:nvSpPr>
        <p:spPr>
          <a:xfrm>
            <a:off x="723900" y="1353301"/>
            <a:ext cx="7696200" cy="3354030"/>
          </a:xfrm>
        </p:spPr>
        <p:txBody>
          <a:bodyPr/>
          <a:lstStyle/>
          <a:p>
            <a:pPr marL="0" indent="0">
              <a:buNone/>
            </a:pPr>
            <a:r>
              <a:rPr lang="en-IN" sz="1600" b="1" u="sng" dirty="0">
                <a:solidFill>
                  <a:srgbClr val="002060"/>
                </a:solidFill>
                <a:latin typeface="Arial Black" panose="020B0A04020102020204" pitchFamily="34" charset="0"/>
              </a:rPr>
              <a:t>KPI : TOP 10 COUNT OF AIRLINES BY LOAD FACTOR </a:t>
            </a:r>
          </a:p>
          <a:p>
            <a:pPr marL="0" indent="0">
              <a:buNone/>
            </a:pPr>
            <a:r>
              <a:rPr lang="en-IN" sz="1400" b="1" u="sng" dirty="0">
                <a:solidFill>
                  <a:srgbClr val="002060"/>
                </a:solidFill>
                <a:latin typeface="Arial Black" panose="020B0A04020102020204" pitchFamily="34" charset="0"/>
              </a:rPr>
              <a:t>INSIGHTS : </a:t>
            </a:r>
          </a:p>
          <a:p>
            <a:pPr marL="0" indent="0" algn="l">
              <a:buNone/>
            </a:pPr>
            <a:r>
              <a:rPr lang="en-IN" sz="1200" dirty="0">
                <a:solidFill>
                  <a:srgbClr val="002060"/>
                </a:solidFill>
                <a:latin typeface="Arial" panose="020B0604020202020204" pitchFamily="34" charset="0"/>
                <a:cs typeface="Arial" panose="020B0604020202020204" pitchFamily="34" charset="0"/>
              </a:rPr>
              <a:t>In this KPI, We have observed that the “</a:t>
            </a:r>
            <a:r>
              <a:rPr lang="en-IN" sz="1200" dirty="0" err="1">
                <a:solidFill>
                  <a:srgbClr val="002060"/>
                </a:solidFill>
                <a:latin typeface="Arial" panose="020B0604020202020204" pitchFamily="34" charset="0"/>
                <a:cs typeface="Arial" panose="020B0604020202020204" pitchFamily="34" charset="0"/>
              </a:rPr>
              <a:t>Globespan</a:t>
            </a:r>
            <a:r>
              <a:rPr lang="en-IN" sz="1200" dirty="0">
                <a:solidFill>
                  <a:srgbClr val="002060"/>
                </a:solidFill>
                <a:latin typeface="Arial" panose="020B0604020202020204" pitchFamily="34" charset="0"/>
                <a:cs typeface="Arial" panose="020B0604020202020204" pitchFamily="34" charset="0"/>
              </a:rPr>
              <a:t> Airways and the “Allegiant Airways” have the highest and second highest number of load factors that is 94.76 and 89.36 out of top 10.Whereas, “Jet Airways” and “ Air Berlin PLC” have the lowest and the least number of load factors which are 83.47 and 84.43 .</a:t>
            </a:r>
          </a:p>
          <a:p>
            <a:pPr marL="0" indent="0">
              <a:buNone/>
            </a:pPr>
            <a:endParaRPr lang="en-IN" sz="1200" b="1" u="sng" dirty="0">
              <a:solidFill>
                <a:schemeClr val="accent1">
                  <a:lumMod val="25000"/>
                </a:schemeClr>
              </a:solidFill>
              <a:latin typeface="Arial Black" panose="020B0A04020102020204" pitchFamily="34" charset="0"/>
            </a:endParaRPr>
          </a:p>
          <a:p>
            <a:pPr marL="0" indent="0">
              <a:buNone/>
            </a:pPr>
            <a:endParaRPr lang="en-IN" sz="1200" b="1" u="sng" dirty="0">
              <a:solidFill>
                <a:schemeClr val="accent1">
                  <a:lumMod val="25000"/>
                </a:schemeClr>
              </a:solidFill>
              <a:latin typeface="Arial Black" panose="020B0A04020102020204" pitchFamily="34" charset="0"/>
            </a:endParaRPr>
          </a:p>
          <a:p>
            <a:pPr marL="0" indent="0">
              <a:buNone/>
            </a:pPr>
            <a:r>
              <a:rPr lang="en-IN" sz="1400" b="1" u="sng" dirty="0">
                <a:solidFill>
                  <a:schemeClr val="accent1">
                    <a:lumMod val="25000"/>
                  </a:schemeClr>
                </a:solidFill>
                <a:latin typeface="Arial Black" panose="020B0A04020102020204" pitchFamily="34" charset="0"/>
              </a:rPr>
              <a:t>RECOMMENDATIONS:</a:t>
            </a:r>
          </a:p>
          <a:p>
            <a:pPr algn="l">
              <a:buFont typeface="Wingdings" panose="05000000000000000000" pitchFamily="2" charset="2"/>
              <a:buChar char="Ø"/>
            </a:pPr>
            <a:r>
              <a:rPr lang="en-US" sz="1200" b="0" i="0" dirty="0">
                <a:solidFill>
                  <a:schemeClr val="accent1">
                    <a:lumMod val="25000"/>
                  </a:schemeClr>
                </a:solidFill>
                <a:effectLst/>
                <a:latin typeface="Arial" panose="020B0604020202020204" pitchFamily="34" charset="0"/>
                <a:cs typeface="Arial" panose="020B0604020202020204" pitchFamily="34" charset="0"/>
              </a:rPr>
              <a:t>A high load factor indicates that more seats are filled, which generally means better profitability for the airline. </a:t>
            </a:r>
          </a:p>
          <a:p>
            <a:pPr algn="l">
              <a:buFont typeface="Wingdings" panose="05000000000000000000" pitchFamily="2" charset="2"/>
              <a:buChar char="Ø"/>
            </a:pPr>
            <a:r>
              <a:rPr lang="en-US" sz="1200" dirty="0">
                <a:solidFill>
                  <a:schemeClr val="accent1">
                    <a:lumMod val="25000"/>
                  </a:schemeClr>
                </a:solidFill>
                <a:latin typeface="Arial" panose="020B0604020202020204" pitchFamily="34" charset="0"/>
                <a:cs typeface="Arial" panose="020B0604020202020204" pitchFamily="34" charset="0"/>
              </a:rPr>
              <a:t>The more passengers travel the more it will be better, but try to improve the luggage services like provides safety and security to the passengers, gives their luggage on time and mention the specific place to collect it on the label as well. Try to inform them through announcements. It will create a long -lasting impression on the customers mind and their perspective would get strong to travel more. </a:t>
            </a:r>
            <a:endParaRPr lang="en-IN" sz="1200" dirty="0">
              <a:solidFill>
                <a:schemeClr val="accent1">
                  <a:lumMod val="25000"/>
                </a:schemeClr>
              </a:solidFill>
              <a:latin typeface="Arial" panose="020B0604020202020204" pitchFamily="34" charset="0"/>
              <a:cs typeface="Arial" panose="020B0604020202020204" pitchFamily="34" charset="0"/>
            </a:endParaRPr>
          </a:p>
          <a:p>
            <a:endParaRPr lang="en-US" dirty="0"/>
          </a:p>
        </p:txBody>
      </p:sp>
      <p:sp>
        <p:nvSpPr>
          <p:cNvPr id="15" name="Elipse 14">
            <a:extLst>
              <a:ext uri="{FF2B5EF4-FFF2-40B4-BE49-F238E27FC236}">
                <a16:creationId xmlns:a16="http://schemas.microsoft.com/office/drawing/2014/main" id="{F084301A-B948-1DB6-908B-070A02F4C5A9}"/>
              </a:ext>
            </a:extLst>
          </p:cNvPr>
          <p:cNvSpPr/>
          <p:nvPr/>
        </p:nvSpPr>
        <p:spPr>
          <a:xfrm>
            <a:off x="1617868" y="712922"/>
            <a:ext cx="5768781" cy="52694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124257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374BE-66D0-3651-F320-16EF4C139EC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42549C2-A48B-6248-13EF-B96066D9C419}"/>
              </a:ext>
            </a:extLst>
          </p:cNvPr>
          <p:cNvSpPr>
            <a:spLocks noGrp="1"/>
          </p:cNvSpPr>
          <p:nvPr>
            <p:ph type="title"/>
          </p:nvPr>
        </p:nvSpPr>
        <p:spPr>
          <a:xfrm>
            <a:off x="654158" y="379451"/>
            <a:ext cx="7696200" cy="917132"/>
          </a:xfrm>
        </p:spPr>
        <p:txBody>
          <a:bodyPr/>
          <a:lstStyle/>
          <a:p>
            <a:r>
              <a:rPr lang="en-US" sz="3200" dirty="0">
                <a:solidFill>
                  <a:schemeClr val="accent1">
                    <a:lumMod val="25000"/>
                  </a:schemeClr>
                </a:solidFill>
                <a:latin typeface="Arial Black" panose="020B0A04020102020204" pitchFamily="34" charset="0"/>
              </a:rPr>
              <a:t>SQL KPI </a:t>
            </a:r>
          </a:p>
        </p:txBody>
      </p:sp>
      <p:sp>
        <p:nvSpPr>
          <p:cNvPr id="5" name="Text Placeholder 4">
            <a:extLst>
              <a:ext uri="{FF2B5EF4-FFF2-40B4-BE49-F238E27FC236}">
                <a16:creationId xmlns:a16="http://schemas.microsoft.com/office/drawing/2014/main" id="{3BD57E56-1E6A-C78D-FDE2-862EE40B1DA0}"/>
              </a:ext>
            </a:extLst>
          </p:cNvPr>
          <p:cNvSpPr>
            <a:spLocks noGrp="1"/>
          </p:cNvSpPr>
          <p:nvPr>
            <p:ph type="body" idx="1"/>
          </p:nvPr>
        </p:nvSpPr>
        <p:spPr>
          <a:xfrm>
            <a:off x="654158" y="1371599"/>
            <a:ext cx="7696200" cy="3197367"/>
          </a:xfrm>
        </p:spPr>
        <p:txBody>
          <a:bodyPr/>
          <a:lstStyle/>
          <a:p>
            <a:r>
              <a:rPr lang="en-IN" sz="1600" b="1" u="sng" dirty="0">
                <a:solidFill>
                  <a:srgbClr val="002060"/>
                </a:solidFill>
                <a:latin typeface="Arial Black" panose="020B0A04020102020204" pitchFamily="34" charset="0"/>
              </a:rPr>
              <a:t>KPI : TOP 10 CARRIERS NAME BY PASSENGERS</a:t>
            </a:r>
          </a:p>
          <a:p>
            <a:r>
              <a:rPr lang="en-IN" sz="1400" b="1" u="sng" dirty="0">
                <a:solidFill>
                  <a:srgbClr val="002060"/>
                </a:solidFill>
                <a:latin typeface="Arial Black" panose="020B0A04020102020204" pitchFamily="34" charset="0"/>
              </a:rPr>
              <a:t>INSIGHTS:</a:t>
            </a:r>
          </a:p>
          <a:p>
            <a:pPr algn="l"/>
            <a:r>
              <a:rPr lang="en-IN" sz="1200" dirty="0">
                <a:solidFill>
                  <a:srgbClr val="002060"/>
                </a:solidFill>
                <a:latin typeface="Arial" panose="020B0604020202020204" pitchFamily="34" charset="0"/>
                <a:cs typeface="Arial" panose="020B0604020202020204" pitchFamily="34" charset="0"/>
              </a:rPr>
              <a:t>In this KPI, We have noticed that the highest number of passengers have been travelled in “Delta Airways”. On the other hand,  the lowest number of passengers have been travelled in “American </a:t>
            </a:r>
            <a:r>
              <a:rPr lang="en-IN" sz="1200" dirty="0" err="1">
                <a:solidFill>
                  <a:srgbClr val="002060"/>
                </a:solidFill>
                <a:latin typeface="Arial" panose="020B0604020202020204" pitchFamily="34" charset="0"/>
                <a:cs typeface="Arial" panose="020B0604020202020204" pitchFamily="34" charset="0"/>
              </a:rPr>
              <a:t>Eagle”carrier</a:t>
            </a:r>
            <a:r>
              <a:rPr lang="en-IN" sz="1200" dirty="0">
                <a:solidFill>
                  <a:srgbClr val="002060"/>
                </a:solidFill>
                <a:latin typeface="Arial" panose="020B0604020202020204" pitchFamily="34" charset="0"/>
                <a:cs typeface="Arial" panose="020B0604020202020204" pitchFamily="34" charset="0"/>
              </a:rPr>
              <a:t>.</a:t>
            </a:r>
          </a:p>
          <a:p>
            <a:r>
              <a:rPr lang="en-IN" sz="1600" b="1" u="sng" dirty="0">
                <a:solidFill>
                  <a:srgbClr val="002060"/>
                </a:solidFill>
                <a:latin typeface="Arial Black" panose="020B0A04020102020204" pitchFamily="34" charset="0"/>
                <a:cs typeface="Arial" panose="020B0604020202020204" pitchFamily="34" charset="0"/>
              </a:rPr>
              <a:t>KPI: COUNT OF FLIGHTS FROM-TO-CITY</a:t>
            </a:r>
          </a:p>
          <a:p>
            <a:r>
              <a:rPr lang="en-IN" sz="1400" b="1" u="sng" dirty="0">
                <a:solidFill>
                  <a:srgbClr val="002060"/>
                </a:solidFill>
                <a:latin typeface="Arial Black" panose="020B0A04020102020204" pitchFamily="34" charset="0"/>
                <a:cs typeface="Arial" panose="020B0604020202020204" pitchFamily="34" charset="0"/>
              </a:rPr>
              <a:t>INSIGHTS:</a:t>
            </a:r>
            <a:endParaRPr lang="en-IN" sz="1400" b="1" u="sng" dirty="0">
              <a:solidFill>
                <a:srgbClr val="002060"/>
              </a:solidFill>
              <a:latin typeface="Arial Black" panose="020B0A04020102020204" pitchFamily="34" charset="0"/>
            </a:endParaRPr>
          </a:p>
          <a:p>
            <a:pPr algn="l"/>
            <a:r>
              <a:rPr lang="en-US" sz="1200" dirty="0">
                <a:solidFill>
                  <a:schemeClr val="accent1">
                    <a:lumMod val="25000"/>
                  </a:schemeClr>
                </a:solidFill>
                <a:latin typeface="Arial" panose="020B0604020202020204" pitchFamily="34" charset="0"/>
                <a:cs typeface="Arial" panose="020B0604020202020204" pitchFamily="34" charset="0"/>
              </a:rPr>
              <a:t>In this KPI, we have tried to find that there are 9700 flights which have been operated domestically. However, only 13000 flights have been travelled Internationally. </a:t>
            </a:r>
          </a:p>
          <a:p>
            <a:pPr algn="l"/>
            <a:endParaRPr lang="en-US" sz="1200" dirty="0">
              <a:solidFill>
                <a:schemeClr val="accent1">
                  <a:lumMod val="25000"/>
                </a:schemeClr>
              </a:solidFill>
              <a:latin typeface="Arial" panose="020B0604020202020204" pitchFamily="34" charset="0"/>
              <a:cs typeface="Arial" panose="020B0604020202020204" pitchFamily="34" charset="0"/>
            </a:endParaRPr>
          </a:p>
          <a:p>
            <a:r>
              <a:rPr lang="en-US" sz="1400" b="1" u="sng" dirty="0">
                <a:solidFill>
                  <a:schemeClr val="accent1">
                    <a:lumMod val="25000"/>
                  </a:schemeClr>
                </a:solidFill>
                <a:latin typeface="Arial Black" panose="020B0A04020102020204" pitchFamily="34" charset="0"/>
                <a:cs typeface="Arial" panose="020B0604020202020204" pitchFamily="34" charset="0"/>
              </a:rPr>
              <a:t>RECOMMENDATIONS: </a:t>
            </a:r>
          </a:p>
          <a:p>
            <a:pPr algn="l"/>
            <a:r>
              <a:rPr lang="en-US" sz="1200" dirty="0">
                <a:solidFill>
                  <a:schemeClr val="accent1">
                    <a:lumMod val="25000"/>
                  </a:schemeClr>
                </a:solidFill>
                <a:latin typeface="Arial" panose="020B0604020202020204" pitchFamily="34" charset="0"/>
                <a:cs typeface="Arial" panose="020B0604020202020204" pitchFamily="34" charset="0"/>
              </a:rPr>
              <a:t>More services need to be added and upgraded the existing one to attract more bookings for the International flights. </a:t>
            </a:r>
          </a:p>
          <a:p>
            <a:endParaRPr lang="en-US" dirty="0"/>
          </a:p>
        </p:txBody>
      </p:sp>
      <p:sp>
        <p:nvSpPr>
          <p:cNvPr id="15" name="Elipse 14">
            <a:extLst>
              <a:ext uri="{FF2B5EF4-FFF2-40B4-BE49-F238E27FC236}">
                <a16:creationId xmlns:a16="http://schemas.microsoft.com/office/drawing/2014/main" id="{AA222007-951B-7C05-020B-662F2CB07CC2}"/>
              </a:ext>
            </a:extLst>
          </p:cNvPr>
          <p:cNvSpPr/>
          <p:nvPr/>
        </p:nvSpPr>
        <p:spPr>
          <a:xfrm>
            <a:off x="1617868" y="712922"/>
            <a:ext cx="5768781" cy="526942"/>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024885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a:xfrm>
            <a:off x="723900" y="534492"/>
            <a:ext cx="7696200" cy="715566"/>
          </a:xfrm>
        </p:spPr>
        <p:txBody>
          <a:bodyPr/>
          <a:lstStyle/>
          <a:p>
            <a:r>
              <a:rPr lang="en-US" dirty="0">
                <a:solidFill>
                  <a:schemeClr val="bg1"/>
                </a:solidFill>
                <a:latin typeface="Cochocib Script Latin Pro" panose="02000503000000020003" pitchFamily="2" charset="0"/>
              </a:rPr>
              <a:t>Thank</a:t>
            </a:r>
            <a:br>
              <a:rPr lang="en-US" dirty="0">
                <a:solidFill>
                  <a:schemeClr val="bg1"/>
                </a:solidFill>
                <a:latin typeface="Cochocib Script Latin Pro" panose="02000503000000020003" pitchFamily="2" charset="0"/>
              </a:rPr>
            </a:br>
            <a:r>
              <a:rPr lang="en-US" dirty="0">
                <a:solidFill>
                  <a:schemeClr val="bg1"/>
                </a:solidFill>
                <a:latin typeface="Cochocib Script Latin Pro" panose="02000503000000020003" pitchFamily="2" charset="0"/>
              </a:rPr>
              <a:t>YOU</a:t>
            </a:r>
          </a:p>
        </p:txBody>
      </p:sp>
      <p:sp>
        <p:nvSpPr>
          <p:cNvPr id="68" name="Elipse 67">
            <a:extLst>
              <a:ext uri="{FF2B5EF4-FFF2-40B4-BE49-F238E27FC236}">
                <a16:creationId xmlns:a16="http://schemas.microsoft.com/office/drawing/2014/main" id="{2F2CCBD7-C5E9-41AB-87F4-872DFADDDD7E}"/>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 name="Picture 2" descr="A person standing in front of a building&#10;&#10;Description automatically generated">
            <a:extLst>
              <a:ext uri="{FF2B5EF4-FFF2-40B4-BE49-F238E27FC236}">
                <a16:creationId xmlns:a16="http://schemas.microsoft.com/office/drawing/2014/main" id="{F8B52933-43B1-4D1F-B3D3-C817C5EC7C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900" y="556260"/>
            <a:ext cx="7696200" cy="4052748"/>
          </a:xfrm>
          <a:prstGeom prst="rect">
            <a:avLst/>
          </a:prstGeom>
          <a:ln>
            <a:noFill/>
          </a:ln>
          <a:effectLst>
            <a:outerShdw blurRad="292100" dist="139700" dir="2700000" algn="tl" rotWithShape="0">
              <a:srgbClr val="333333">
                <a:alpha val="65000"/>
              </a:srgbClr>
            </a:outerShdw>
          </a:effectLst>
        </p:spPr>
      </p:pic>
      <p:pic>
        <p:nvPicPr>
          <p:cNvPr id="62" name="Picture 61">
            <a:extLst>
              <a:ext uri="{FF2B5EF4-FFF2-40B4-BE49-F238E27FC236}">
                <a16:creationId xmlns:a16="http://schemas.microsoft.com/office/drawing/2014/main" id="{4E842AFB-69D8-983E-576A-323ACACB9939}"/>
              </a:ext>
            </a:extLst>
          </p:cNvPr>
          <p:cNvPicPr>
            <a:picLocks noChangeAspect="1"/>
          </p:cNvPicPr>
          <p:nvPr/>
        </p:nvPicPr>
        <p:blipFill>
          <a:blip r:embed="rId4"/>
          <a:stretch>
            <a:fillRect/>
          </a:stretch>
        </p:blipFill>
        <p:spPr>
          <a:xfrm>
            <a:off x="5410200" y="2430780"/>
            <a:ext cx="2872740" cy="20812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61020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62169"/>
            <a:ext cx="7696200" cy="1082081"/>
          </a:xfrm>
        </p:spPr>
        <p:txBody>
          <a:bodyPr/>
          <a:lstStyle/>
          <a:p>
            <a:pPr marL="0" lvl="0" indent="0" algn="l" rtl="0">
              <a:spcBef>
                <a:spcPts val="0"/>
              </a:spcBef>
              <a:spcAft>
                <a:spcPts val="0"/>
              </a:spcAft>
              <a:buNone/>
            </a:pPr>
            <a:r>
              <a:rPr lang="en-US" sz="1800" b="0" i="0" dirty="0">
                <a:solidFill>
                  <a:schemeClr val="accent1">
                    <a:lumMod val="25000"/>
                  </a:schemeClr>
                </a:solidFill>
                <a:effectLst/>
                <a:latin typeface="Roboto" panose="02000000000000000000" pitchFamily="2" charset="0"/>
              </a:rPr>
              <a:t>The objective of this project is to provide a comprehensive analysis of airline operations for High Cloud, focusing on key performance metrics such as the load factor, passenger preferences, and route efficiency. The dashboard presents data on the total number of airlines, passengers, available seats, and total distance traveled. It further breaks down performance by carrier name, top flight routes, distance groups, and load factor trends across years. Additionally, it highlights passengers' preferences while traveling on weekday vs weekend</a:t>
            </a:r>
            <a:r>
              <a:rPr lang="en-US" sz="1800" b="0" dirty="0">
                <a:solidFill>
                  <a:schemeClr val="accent1">
                    <a:lumMod val="25000"/>
                  </a:schemeClr>
                </a:solidFill>
                <a:latin typeface="Roboto" panose="02000000000000000000" pitchFamily="2" charset="0"/>
              </a:rPr>
              <a:t>s.</a:t>
            </a:r>
            <a:endParaRPr lang="en-US" sz="1800" b="0" dirty="0">
              <a:solidFill>
                <a:schemeClr val="accent1">
                  <a:lumMod val="25000"/>
                </a:schemeClr>
              </a:solidFill>
            </a:endParaRPr>
          </a:p>
        </p:txBody>
      </p:sp>
      <p:sp>
        <p:nvSpPr>
          <p:cNvPr id="6" name="Oval 5">
            <a:extLst>
              <a:ext uri="{FF2B5EF4-FFF2-40B4-BE49-F238E27FC236}">
                <a16:creationId xmlns:a16="http://schemas.microsoft.com/office/drawing/2014/main" id="{4407D99F-E881-C1C2-4F86-BADBE37B2958}"/>
              </a:ext>
            </a:extLst>
          </p:cNvPr>
          <p:cNvSpPr/>
          <p:nvPr/>
        </p:nvSpPr>
        <p:spPr>
          <a:xfrm>
            <a:off x="2471980" y="704942"/>
            <a:ext cx="4587498" cy="917132"/>
          </a:xfrm>
          <a:prstGeom prst="ellipse">
            <a:avLst/>
          </a:prstGeom>
          <a:noFill/>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E6FE71F-6697-54C8-6502-3A40085676AC}"/>
              </a:ext>
            </a:extLst>
          </p:cNvPr>
          <p:cNvSpPr txBox="1"/>
          <p:nvPr/>
        </p:nvSpPr>
        <p:spPr>
          <a:xfrm>
            <a:off x="3068664" y="846957"/>
            <a:ext cx="3990814" cy="646331"/>
          </a:xfrm>
          <a:prstGeom prst="rect">
            <a:avLst/>
          </a:prstGeom>
          <a:noFill/>
        </p:spPr>
        <p:txBody>
          <a:bodyPr wrap="square" rtlCol="0">
            <a:spAutoFit/>
          </a:bodyPr>
          <a:lstStyle/>
          <a:p>
            <a:r>
              <a:rPr lang="en-US" sz="3600" dirty="0">
                <a:solidFill>
                  <a:schemeClr val="accent1">
                    <a:lumMod val="25000"/>
                  </a:schemeClr>
                </a:solidFill>
                <a:latin typeface="Arial Black" panose="020B0A04020102020204" pitchFamily="34" charset="0"/>
              </a:rPr>
              <a:t>OBJECTIVES</a:t>
            </a:r>
            <a:endParaRPr lang="en-IN" sz="3600" dirty="0">
              <a:solidFill>
                <a:schemeClr val="accent1">
                  <a:lumMod val="25000"/>
                </a:schemeClr>
              </a:solidFill>
              <a:latin typeface="Arial Black" panose="020B0A04020102020204" pitchFamily="34" charset="0"/>
            </a:endParaRPr>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s-ES" dirty="0"/>
              <a:t>TABLE OF CONTENTS</a:t>
            </a:r>
            <a:endParaRPr lang="en-US" dirty="0"/>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p:txBody>
          <a:bodyPr/>
          <a:lstStyle/>
          <a:p>
            <a:r>
              <a:rPr lang="es-ES" dirty="0"/>
              <a:t>EXCEL</a:t>
            </a:r>
            <a:endParaRPr lang="en-US" dirty="0"/>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p:txBody>
          <a:bodyPr/>
          <a:lstStyle/>
          <a:p>
            <a:r>
              <a:rPr lang="en-US" dirty="0"/>
              <a:t>POWER BI </a:t>
            </a:r>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p:txBody>
          <a:bodyPr/>
          <a:lstStyle/>
          <a:p>
            <a:r>
              <a:rPr lang="es-ES" dirty="0"/>
              <a:t>MYSQL</a:t>
            </a:r>
            <a:endParaRPr lang="en-US" dirty="0"/>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p:txBody>
          <a:bodyPr/>
          <a:lstStyle/>
          <a:p>
            <a:r>
              <a:rPr lang="es-ES" dirty="0"/>
              <a:t>TABLEAU</a:t>
            </a:r>
            <a:endParaRPr lang="en-US" dirty="0"/>
          </a:p>
        </p:txBody>
      </p:sp>
      <p:pic>
        <p:nvPicPr>
          <p:cNvPr id="37" name="Imagen 36">
            <a:extLst>
              <a:ext uri="{FF2B5EF4-FFF2-40B4-BE49-F238E27FC236}">
                <a16:creationId xmlns:a16="http://schemas.microsoft.com/office/drawing/2014/main" id="{ADFA5088-7617-4935-B023-409704CA051E}"/>
              </a:ext>
            </a:extLst>
          </p:cNvPr>
          <p:cNvPicPr>
            <a:picLocks noChangeAspect="1"/>
          </p:cNvPicPr>
          <p:nvPr/>
        </p:nvPicPr>
        <p:blipFill>
          <a:blip r:embed="rId3">
            <a:extLst>
              <a:ext uri="{28A0092B-C50C-407E-A947-70E740481C1C}">
                <a14:useLocalDpi xmlns:a14="http://schemas.microsoft.com/office/drawing/2010/main" val="0"/>
              </a:ext>
            </a:extLst>
          </a:blip>
          <a:srcRect l="17479" r="17479"/>
          <a:stretch/>
        </p:blipFill>
        <p:spPr>
          <a:xfrm>
            <a:off x="6969329" y="760729"/>
            <a:ext cx="1979058" cy="1712107"/>
          </a:xfrm>
          <a:prstGeom prst="rect">
            <a:avLst/>
          </a:prstGeom>
          <a:ln w="6350">
            <a:solidFill>
              <a:schemeClr val="tx1"/>
            </a:solidFill>
          </a:ln>
        </p:spPr>
      </p:pic>
      <p:cxnSp>
        <p:nvCxnSpPr>
          <p:cNvPr id="51" name="Conector recto 50">
            <a:extLst>
              <a:ext uri="{FF2B5EF4-FFF2-40B4-BE49-F238E27FC236}">
                <a16:creationId xmlns:a16="http://schemas.microsoft.com/office/drawing/2014/main" id="{DC16416F-F89F-4E04-9D74-205FF2E28AE4}"/>
              </a:ext>
            </a:extLst>
          </p:cNvPr>
          <p:cNvCxnSpPr>
            <a:cxnSpLocks/>
          </p:cNvCxnSpPr>
          <p:nvPr/>
        </p:nvCxnSpPr>
        <p:spPr>
          <a:xfrm>
            <a:off x="6768033" y="552449"/>
            <a:ext cx="0" cy="4038601"/>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52" name="Imagen 51">
            <a:extLst>
              <a:ext uri="{FF2B5EF4-FFF2-40B4-BE49-F238E27FC236}">
                <a16:creationId xmlns:a16="http://schemas.microsoft.com/office/drawing/2014/main" id="{01DF77DE-50FB-4A18-8097-F4502E3BD1F6}"/>
              </a:ext>
            </a:extLst>
          </p:cNvPr>
          <p:cNvPicPr>
            <a:picLocks noChangeAspect="1"/>
          </p:cNvPicPr>
          <p:nvPr/>
        </p:nvPicPr>
        <p:blipFill>
          <a:blip r:embed="rId4">
            <a:extLst>
              <a:ext uri="{28A0092B-C50C-407E-A947-70E740481C1C}">
                <a14:useLocalDpi xmlns:a14="http://schemas.microsoft.com/office/drawing/2010/main" val="0"/>
              </a:ext>
            </a:extLst>
          </a:blip>
          <a:srcRect l="13011" r="13011"/>
          <a:stretch/>
        </p:blipFill>
        <p:spPr>
          <a:xfrm>
            <a:off x="6969329" y="2681114"/>
            <a:ext cx="1979058" cy="1712110"/>
          </a:xfrm>
          <a:prstGeom prst="rect">
            <a:avLst/>
          </a:prstGeom>
          <a:ln w="6350">
            <a:solidFill>
              <a:schemeClr val="tx1"/>
            </a:solidFill>
          </a:ln>
        </p:spPr>
      </p:pic>
      <p:sp>
        <p:nvSpPr>
          <p:cNvPr id="139" name="Elipse 138">
            <a:extLst>
              <a:ext uri="{FF2B5EF4-FFF2-40B4-BE49-F238E27FC236}">
                <a16:creationId xmlns:a16="http://schemas.microsoft.com/office/drawing/2014/main" id="{F7FBB088-BAF2-4DE5-9805-F403E125D236}"/>
              </a:ext>
            </a:extLst>
          </p:cNvPr>
          <p:cNvSpPr/>
          <p:nvPr/>
        </p:nvSpPr>
        <p:spPr>
          <a:xfrm>
            <a:off x="1060193"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 name="Picture 1">
            <a:extLst>
              <a:ext uri="{FF2B5EF4-FFF2-40B4-BE49-F238E27FC236}">
                <a16:creationId xmlns:a16="http://schemas.microsoft.com/office/drawing/2014/main" id="{93ABD0C1-9412-6519-F1FE-9692F697CF98}"/>
              </a:ext>
            </a:extLst>
          </p:cNvPr>
          <p:cNvPicPr>
            <a:picLocks noChangeAspect="1"/>
          </p:cNvPicPr>
          <p:nvPr/>
        </p:nvPicPr>
        <p:blipFill>
          <a:blip r:embed="rId5"/>
          <a:stretch>
            <a:fillRect/>
          </a:stretch>
        </p:blipFill>
        <p:spPr>
          <a:xfrm>
            <a:off x="1661257" y="1774614"/>
            <a:ext cx="1052286" cy="1052286"/>
          </a:xfrm>
          <a:prstGeom prst="rect">
            <a:avLst/>
          </a:prstGeom>
        </p:spPr>
      </p:pic>
      <p:pic>
        <p:nvPicPr>
          <p:cNvPr id="12" name="Picture 11">
            <a:extLst>
              <a:ext uri="{FF2B5EF4-FFF2-40B4-BE49-F238E27FC236}">
                <a16:creationId xmlns:a16="http://schemas.microsoft.com/office/drawing/2014/main" id="{5ED17EF1-0BD1-E02E-D5C0-F150617B28B1}"/>
              </a:ext>
            </a:extLst>
          </p:cNvPr>
          <p:cNvPicPr>
            <a:picLocks noChangeAspect="1"/>
          </p:cNvPicPr>
          <p:nvPr/>
        </p:nvPicPr>
        <p:blipFill>
          <a:blip r:embed="rId6"/>
          <a:stretch>
            <a:fillRect/>
          </a:stretch>
        </p:blipFill>
        <p:spPr>
          <a:xfrm>
            <a:off x="4741810" y="1774159"/>
            <a:ext cx="1312281" cy="1132315"/>
          </a:xfrm>
          <a:prstGeom prst="rect">
            <a:avLst/>
          </a:prstGeom>
        </p:spPr>
      </p:pic>
      <p:pic>
        <p:nvPicPr>
          <p:cNvPr id="15" name="Picture 14">
            <a:extLst>
              <a:ext uri="{FF2B5EF4-FFF2-40B4-BE49-F238E27FC236}">
                <a16:creationId xmlns:a16="http://schemas.microsoft.com/office/drawing/2014/main" id="{7F27111C-4DAC-0051-D8F6-6349708E3A1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85013" y="3347832"/>
            <a:ext cx="1085180" cy="1164176"/>
          </a:xfrm>
          <a:prstGeom prst="rect">
            <a:avLst/>
          </a:prstGeom>
        </p:spPr>
      </p:pic>
      <p:pic>
        <p:nvPicPr>
          <p:cNvPr id="23" name="Picture 22">
            <a:extLst>
              <a:ext uri="{FF2B5EF4-FFF2-40B4-BE49-F238E27FC236}">
                <a16:creationId xmlns:a16="http://schemas.microsoft.com/office/drawing/2014/main" id="{09C238B2-7D6F-7939-2775-B64C5902F4D6}"/>
              </a:ext>
            </a:extLst>
          </p:cNvPr>
          <p:cNvPicPr>
            <a:picLocks noChangeAspect="1"/>
          </p:cNvPicPr>
          <p:nvPr/>
        </p:nvPicPr>
        <p:blipFill>
          <a:blip r:embed="rId8"/>
          <a:stretch>
            <a:fillRect/>
          </a:stretch>
        </p:blipFill>
        <p:spPr>
          <a:xfrm>
            <a:off x="4815258" y="3417811"/>
            <a:ext cx="1234752" cy="1024217"/>
          </a:xfrm>
          <a:prstGeom prst="rect">
            <a:avLst/>
          </a:prstGeom>
        </p:spPr>
      </p:pic>
    </p:spTree>
    <p:extLst>
      <p:ext uri="{BB962C8B-B14F-4D97-AF65-F5344CB8AC3E}">
        <p14:creationId xmlns:p14="http://schemas.microsoft.com/office/powerpoint/2010/main" val="1654909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8">
                                            <p:txEl>
                                              <p:pRg st="0" end="0"/>
                                            </p:txEl>
                                          </p:spTgt>
                                        </p:tgtEl>
                                        <p:attrNameLst>
                                          <p:attrName>style.visibility</p:attrName>
                                        </p:attrNameLst>
                                      </p:cBhvr>
                                      <p:to>
                                        <p:strVal val="visible"/>
                                      </p:to>
                                    </p:set>
                                    <p:animEffect transition="in" filter="fade">
                                      <p:cBhvr>
                                        <p:cTn id="17" dur="1000"/>
                                        <p:tgtEl>
                                          <p:spTgt spid="28">
                                            <p:txEl>
                                              <p:pRg st="0" end="0"/>
                                            </p:txEl>
                                          </p:spTgt>
                                        </p:tgtEl>
                                      </p:cBhvr>
                                    </p:animEffect>
                                    <p:anim calcmode="lin" valueType="num">
                                      <p:cBhvr>
                                        <p:cTn id="18" dur="10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28">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1">
                                            <p:txEl>
                                              <p:pRg st="0" end="0"/>
                                            </p:txEl>
                                          </p:spTgt>
                                        </p:tgtEl>
                                        <p:attrNameLst>
                                          <p:attrName>style.visibility</p:attrName>
                                        </p:attrNameLst>
                                      </p:cBhvr>
                                      <p:to>
                                        <p:strVal val="visible"/>
                                      </p:to>
                                    </p:set>
                                    <p:animEffect transition="in" filter="fade">
                                      <p:cBhvr>
                                        <p:cTn id="22" dur="1000"/>
                                        <p:tgtEl>
                                          <p:spTgt spid="21">
                                            <p:txEl>
                                              <p:pRg st="0" end="0"/>
                                            </p:txEl>
                                          </p:spTgt>
                                        </p:tgtEl>
                                      </p:cBhvr>
                                    </p:animEffect>
                                    <p:anim calcmode="lin" valueType="num">
                                      <p:cBhvr>
                                        <p:cTn id="23"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21">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4">
                                            <p:txEl>
                                              <p:pRg st="0" end="0"/>
                                            </p:txEl>
                                          </p:spTgt>
                                        </p:tgtEl>
                                        <p:attrNameLst>
                                          <p:attrName>style.visibility</p:attrName>
                                        </p:attrNameLst>
                                      </p:cBhvr>
                                      <p:to>
                                        <p:strVal val="visible"/>
                                      </p:to>
                                    </p:set>
                                    <p:animEffect transition="in" filter="fade">
                                      <p:cBhvr>
                                        <p:cTn id="27" dur="1000"/>
                                        <p:tgtEl>
                                          <p:spTgt spid="34">
                                            <p:txEl>
                                              <p:pRg st="0" end="0"/>
                                            </p:txEl>
                                          </p:spTgt>
                                        </p:tgtEl>
                                      </p:cBhvr>
                                    </p:animEffect>
                                    <p:anim calcmode="lin" valueType="num">
                                      <p:cBhvr>
                                        <p:cTn id="28" dur="10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34">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1">
                                            <p:txEl>
                                              <p:pRg st="0" end="0"/>
                                            </p:txEl>
                                          </p:spTgt>
                                        </p:tgtEl>
                                        <p:attrNameLst>
                                          <p:attrName>style.visibility</p:attrName>
                                        </p:attrNameLst>
                                      </p:cBhvr>
                                      <p:to>
                                        <p:strVal val="visible"/>
                                      </p:to>
                                    </p:set>
                                    <p:animEffect transition="in" filter="fade">
                                      <p:cBhvr>
                                        <p:cTn id="32" dur="1000"/>
                                        <p:tgtEl>
                                          <p:spTgt spid="31">
                                            <p:txEl>
                                              <p:pRg st="0" end="0"/>
                                            </p:txEl>
                                          </p:spTgt>
                                        </p:tgtEl>
                                      </p:cBhvr>
                                    </p:animEffect>
                                    <p:anim calcmode="lin" valueType="num">
                                      <p:cBhvr>
                                        <p:cTn id="33" dur="10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35" fill="hold">
                            <p:stCondLst>
                              <p:cond delay="1500"/>
                            </p:stCondLst>
                            <p:childTnLst>
                              <p:par>
                                <p:cTn id="36" presetID="2" presetClass="entr" presetSubtype="2" fill="hold" nodeType="afterEffect">
                                  <p:stCondLst>
                                    <p:cond delay="0"/>
                                  </p:stCondLst>
                                  <p:childTnLst>
                                    <p:set>
                                      <p:cBhvr>
                                        <p:cTn id="37" dur="1" fill="hold">
                                          <p:stCondLst>
                                            <p:cond delay="0"/>
                                          </p:stCondLst>
                                        </p:cTn>
                                        <p:tgtEl>
                                          <p:spTgt spid="37"/>
                                        </p:tgtEl>
                                        <p:attrNameLst>
                                          <p:attrName>style.visibility</p:attrName>
                                        </p:attrNameLst>
                                      </p:cBhvr>
                                      <p:to>
                                        <p:strVal val="visible"/>
                                      </p:to>
                                    </p:set>
                                    <p:anim calcmode="lin" valueType="num">
                                      <p:cBhvr additive="base">
                                        <p:cTn id="38" dur="500" fill="hold"/>
                                        <p:tgtEl>
                                          <p:spTgt spid="37"/>
                                        </p:tgtEl>
                                        <p:attrNameLst>
                                          <p:attrName>ppt_x</p:attrName>
                                        </p:attrNameLst>
                                      </p:cBhvr>
                                      <p:tavLst>
                                        <p:tav tm="0">
                                          <p:val>
                                            <p:strVal val="1+#ppt_w/2"/>
                                          </p:val>
                                        </p:tav>
                                        <p:tav tm="100000">
                                          <p:val>
                                            <p:strVal val="#ppt_x"/>
                                          </p:val>
                                        </p:tav>
                                      </p:tavLst>
                                    </p:anim>
                                    <p:anim calcmode="lin" valueType="num">
                                      <p:cBhvr additive="base">
                                        <p:cTn id="39" dur="500" fill="hold"/>
                                        <p:tgtEl>
                                          <p:spTgt spid="37"/>
                                        </p:tgtEl>
                                        <p:attrNameLst>
                                          <p:attrName>ppt_y</p:attrName>
                                        </p:attrNameLst>
                                      </p:cBhvr>
                                      <p:tavLst>
                                        <p:tav tm="0">
                                          <p:val>
                                            <p:strVal val="#ppt_y"/>
                                          </p:val>
                                        </p:tav>
                                        <p:tav tm="100000">
                                          <p:val>
                                            <p:strVal val="#ppt_y"/>
                                          </p:val>
                                        </p:tav>
                                      </p:tavLst>
                                    </p:anim>
                                  </p:childTnLst>
                                </p:cTn>
                              </p:par>
                            </p:childTnLst>
                          </p:cTn>
                        </p:par>
                        <p:par>
                          <p:cTn id="40" fill="hold">
                            <p:stCondLst>
                              <p:cond delay="2000"/>
                            </p:stCondLst>
                            <p:childTnLst>
                              <p:par>
                                <p:cTn id="41" presetID="2" presetClass="entr" presetSubtype="2" fill="hold" nodeType="after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additive="base">
                                        <p:cTn id="43" dur="500" fill="hold"/>
                                        <p:tgtEl>
                                          <p:spTgt spid="52"/>
                                        </p:tgtEl>
                                        <p:attrNameLst>
                                          <p:attrName>ppt_x</p:attrName>
                                        </p:attrNameLst>
                                      </p:cBhvr>
                                      <p:tavLst>
                                        <p:tav tm="0">
                                          <p:val>
                                            <p:strVal val="1+#ppt_w/2"/>
                                          </p:val>
                                        </p:tav>
                                        <p:tav tm="100000">
                                          <p:val>
                                            <p:strVal val="#ppt_x"/>
                                          </p:val>
                                        </p:tav>
                                      </p:tavLst>
                                    </p:anim>
                                    <p:anim calcmode="lin" valueType="num">
                                      <p:cBhvr additive="base">
                                        <p:cTn id="44" dur="500" fill="hold"/>
                                        <p:tgtEl>
                                          <p:spTgt spid="52"/>
                                        </p:tgtEl>
                                        <p:attrNameLst>
                                          <p:attrName>ppt_y</p:attrName>
                                        </p:attrNameLst>
                                      </p:cBhvr>
                                      <p:tavLst>
                                        <p:tav tm="0">
                                          <p:val>
                                            <p:strVal val="#ppt_y"/>
                                          </p:val>
                                        </p:tav>
                                        <p:tav tm="100000">
                                          <p:val>
                                            <p:strVal val="#ppt_y"/>
                                          </p:val>
                                        </p:tav>
                                      </p:tavLst>
                                    </p:anim>
                                  </p:childTnLst>
                                </p:cTn>
                              </p:par>
                            </p:childTnLst>
                          </p:cTn>
                        </p:par>
                        <p:par>
                          <p:cTn id="45" fill="hold">
                            <p:stCondLst>
                              <p:cond delay="2500"/>
                            </p:stCondLst>
                            <p:childTnLst>
                              <p:par>
                                <p:cTn id="46" presetID="22" presetClass="entr" presetSubtype="4" fill="hold" grpId="0" nodeType="afterEffect">
                                  <p:stCondLst>
                                    <p:cond delay="0"/>
                                  </p:stCondLst>
                                  <p:childTnLst>
                                    <p:set>
                                      <p:cBhvr>
                                        <p:cTn id="47" dur="1" fill="hold">
                                          <p:stCondLst>
                                            <p:cond delay="0"/>
                                          </p:stCondLst>
                                        </p:cTn>
                                        <p:tgtEl>
                                          <p:spTgt spid="139"/>
                                        </p:tgtEl>
                                        <p:attrNameLst>
                                          <p:attrName>style.visibility</p:attrName>
                                        </p:attrNameLst>
                                      </p:cBhvr>
                                      <p:to>
                                        <p:strVal val="visible"/>
                                      </p:to>
                                    </p:set>
                                    <p:animEffect transition="in" filter="wipe(down)">
                                      <p:cBhvr>
                                        <p:cTn id="48"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1" grpId="0" build="p"/>
      <p:bldP spid="28" grpId="0" build="p"/>
      <p:bldP spid="31" grpId="0" build="p"/>
      <p:bldP spid="34" grpId="0" build="p"/>
      <p:bldP spid="13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03D11-982F-C37A-25F1-A5E24A4A999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952848C-4C3E-7E41-8EB7-63F5415094A7}"/>
              </a:ext>
            </a:extLst>
          </p:cNvPr>
          <p:cNvSpPr>
            <a:spLocks noGrp="1"/>
          </p:cNvSpPr>
          <p:nvPr>
            <p:ph type="title"/>
          </p:nvPr>
        </p:nvSpPr>
        <p:spPr/>
        <p:txBody>
          <a:bodyPr/>
          <a:lstStyle/>
          <a:p>
            <a:r>
              <a:rPr lang="en-US" dirty="0">
                <a:solidFill>
                  <a:schemeClr val="accent1">
                    <a:lumMod val="25000"/>
                  </a:schemeClr>
                </a:solidFill>
                <a:latin typeface="Arial Black" panose="020B0A04020102020204" pitchFamily="34" charset="0"/>
              </a:rPr>
              <a:t>TASKS</a:t>
            </a:r>
          </a:p>
        </p:txBody>
      </p:sp>
      <p:sp>
        <p:nvSpPr>
          <p:cNvPr id="21" name="Text Placeholder 20">
            <a:extLst>
              <a:ext uri="{FF2B5EF4-FFF2-40B4-BE49-F238E27FC236}">
                <a16:creationId xmlns:a16="http://schemas.microsoft.com/office/drawing/2014/main" id="{AC48E139-CA6E-037F-2451-75ED11690CD2}"/>
              </a:ext>
            </a:extLst>
          </p:cNvPr>
          <p:cNvSpPr>
            <a:spLocks noGrp="1"/>
          </p:cNvSpPr>
          <p:nvPr>
            <p:ph type="body" idx="14"/>
          </p:nvPr>
        </p:nvSpPr>
        <p:spPr>
          <a:xfrm>
            <a:off x="985769" y="1409401"/>
            <a:ext cx="2617770" cy="392482"/>
          </a:xfrm>
        </p:spPr>
        <p:txBody>
          <a:bodyPr/>
          <a:lstStyle/>
          <a:p>
            <a:r>
              <a:rPr lang="en-US" sz="2000" dirty="0">
                <a:solidFill>
                  <a:schemeClr val="accent1">
                    <a:lumMod val="25000"/>
                  </a:schemeClr>
                </a:solidFill>
                <a:latin typeface="Arial Black" panose="020B0A04020102020204" pitchFamily="34" charset="0"/>
              </a:rPr>
              <a:t>DATA CLEANING</a:t>
            </a:r>
          </a:p>
        </p:txBody>
      </p:sp>
      <p:sp>
        <p:nvSpPr>
          <p:cNvPr id="28" name="Text Placeholder 27">
            <a:extLst>
              <a:ext uri="{FF2B5EF4-FFF2-40B4-BE49-F238E27FC236}">
                <a16:creationId xmlns:a16="http://schemas.microsoft.com/office/drawing/2014/main" id="{F4F0B0C1-AF0A-874B-1F93-EA26531B16D3}"/>
              </a:ext>
            </a:extLst>
          </p:cNvPr>
          <p:cNvSpPr>
            <a:spLocks noGrp="1"/>
          </p:cNvSpPr>
          <p:nvPr>
            <p:ph type="body" idx="17"/>
          </p:nvPr>
        </p:nvSpPr>
        <p:spPr>
          <a:xfrm>
            <a:off x="3627873" y="1409401"/>
            <a:ext cx="3115826" cy="392482"/>
          </a:xfrm>
        </p:spPr>
        <p:txBody>
          <a:bodyPr/>
          <a:lstStyle/>
          <a:p>
            <a:pPr algn="r"/>
            <a:r>
              <a:rPr lang="en-US" sz="2000" dirty="0">
                <a:solidFill>
                  <a:schemeClr val="accent1">
                    <a:lumMod val="25000"/>
                  </a:schemeClr>
                </a:solidFill>
                <a:latin typeface="Arial Black" panose="020B0A04020102020204" pitchFamily="34" charset="0"/>
              </a:rPr>
              <a:t>MERGING DATASETS</a:t>
            </a:r>
          </a:p>
        </p:txBody>
      </p:sp>
      <p:sp>
        <p:nvSpPr>
          <p:cNvPr id="34" name="Text Placeholder 33">
            <a:extLst>
              <a:ext uri="{FF2B5EF4-FFF2-40B4-BE49-F238E27FC236}">
                <a16:creationId xmlns:a16="http://schemas.microsoft.com/office/drawing/2014/main" id="{42D1D056-EE8A-1062-F8CC-CB9C2A266FC2}"/>
              </a:ext>
            </a:extLst>
          </p:cNvPr>
          <p:cNvSpPr>
            <a:spLocks noGrp="1"/>
          </p:cNvSpPr>
          <p:nvPr>
            <p:ph type="body" idx="23"/>
          </p:nvPr>
        </p:nvSpPr>
        <p:spPr>
          <a:xfrm>
            <a:off x="1124116" y="2978186"/>
            <a:ext cx="5283291" cy="392482"/>
          </a:xfrm>
        </p:spPr>
        <p:txBody>
          <a:bodyPr/>
          <a:lstStyle/>
          <a:p>
            <a:r>
              <a:rPr lang="en-US" sz="2000" dirty="0">
                <a:solidFill>
                  <a:schemeClr val="accent1">
                    <a:lumMod val="25000"/>
                  </a:schemeClr>
                </a:solidFill>
                <a:latin typeface="Arial Black" panose="020B0A04020102020204" pitchFamily="34" charset="0"/>
              </a:rPr>
              <a:t>INTERACTIVE DASHBOARDS</a:t>
            </a:r>
          </a:p>
          <a:p>
            <a:endParaRPr lang="en-US" dirty="0"/>
          </a:p>
        </p:txBody>
      </p:sp>
      <p:pic>
        <p:nvPicPr>
          <p:cNvPr id="37" name="Imagen 36">
            <a:extLst>
              <a:ext uri="{FF2B5EF4-FFF2-40B4-BE49-F238E27FC236}">
                <a16:creationId xmlns:a16="http://schemas.microsoft.com/office/drawing/2014/main" id="{A98669B8-705B-967F-D297-5828AC0743CA}"/>
              </a:ext>
            </a:extLst>
          </p:cNvPr>
          <p:cNvPicPr>
            <a:picLocks noChangeAspect="1"/>
          </p:cNvPicPr>
          <p:nvPr/>
        </p:nvPicPr>
        <p:blipFill>
          <a:blip r:embed="rId3">
            <a:extLst>
              <a:ext uri="{28A0092B-C50C-407E-A947-70E740481C1C}">
                <a14:useLocalDpi xmlns:a14="http://schemas.microsoft.com/office/drawing/2010/main" val="0"/>
              </a:ext>
            </a:extLst>
          </a:blip>
          <a:srcRect l="-112" r="113"/>
          <a:stretch/>
        </p:blipFill>
        <p:spPr>
          <a:xfrm>
            <a:off x="6967149" y="750279"/>
            <a:ext cx="1979056" cy="1712107"/>
          </a:xfrm>
          <a:prstGeom prst="rect">
            <a:avLst/>
          </a:prstGeom>
          <a:ln w="6350">
            <a:solidFill>
              <a:schemeClr val="tx1"/>
            </a:solidFill>
          </a:ln>
        </p:spPr>
      </p:pic>
      <p:cxnSp>
        <p:nvCxnSpPr>
          <p:cNvPr id="51" name="Conector recto 50">
            <a:extLst>
              <a:ext uri="{FF2B5EF4-FFF2-40B4-BE49-F238E27FC236}">
                <a16:creationId xmlns:a16="http://schemas.microsoft.com/office/drawing/2014/main" id="{5B607CD1-4C18-57DA-7F3F-5F9DB008C1B9}"/>
              </a:ext>
            </a:extLst>
          </p:cNvPr>
          <p:cNvCxnSpPr>
            <a:cxnSpLocks/>
          </p:cNvCxnSpPr>
          <p:nvPr/>
        </p:nvCxnSpPr>
        <p:spPr>
          <a:xfrm>
            <a:off x="6768033" y="552449"/>
            <a:ext cx="0" cy="4038601"/>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52" name="Imagen 51">
            <a:extLst>
              <a:ext uri="{FF2B5EF4-FFF2-40B4-BE49-F238E27FC236}">
                <a16:creationId xmlns:a16="http://schemas.microsoft.com/office/drawing/2014/main" id="{BE0F7BE8-8339-D72B-D26D-41D33EC9F9EF}"/>
              </a:ext>
            </a:extLst>
          </p:cNvPr>
          <p:cNvPicPr>
            <a:picLocks noChangeAspect="1"/>
          </p:cNvPicPr>
          <p:nvPr/>
        </p:nvPicPr>
        <p:blipFill>
          <a:blip r:embed="rId4">
            <a:extLst>
              <a:ext uri="{28A0092B-C50C-407E-A947-70E740481C1C}">
                <a14:useLocalDpi xmlns:a14="http://schemas.microsoft.com/office/drawing/2010/main" val="0"/>
              </a:ext>
            </a:extLst>
          </a:blip>
          <a:srcRect l="10886" r="10886"/>
          <a:stretch/>
        </p:blipFill>
        <p:spPr>
          <a:xfrm>
            <a:off x="6969329" y="2681114"/>
            <a:ext cx="1979058" cy="1712110"/>
          </a:xfrm>
          <a:prstGeom prst="rect">
            <a:avLst/>
          </a:prstGeom>
          <a:ln w="6350">
            <a:solidFill>
              <a:schemeClr val="tx1"/>
            </a:solidFill>
          </a:ln>
        </p:spPr>
      </p:pic>
      <p:sp>
        <p:nvSpPr>
          <p:cNvPr id="139" name="Elipse 138">
            <a:extLst>
              <a:ext uri="{FF2B5EF4-FFF2-40B4-BE49-F238E27FC236}">
                <a16:creationId xmlns:a16="http://schemas.microsoft.com/office/drawing/2014/main" id="{F8A24476-016E-72BF-ED12-B1E3B521E9BD}"/>
              </a:ext>
            </a:extLst>
          </p:cNvPr>
          <p:cNvSpPr/>
          <p:nvPr/>
        </p:nvSpPr>
        <p:spPr>
          <a:xfrm>
            <a:off x="1060193"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 name="Picture 2">
            <a:extLst>
              <a:ext uri="{FF2B5EF4-FFF2-40B4-BE49-F238E27FC236}">
                <a16:creationId xmlns:a16="http://schemas.microsoft.com/office/drawing/2014/main" id="{E52CE03C-8438-3069-B585-42BA32F2C3D1}"/>
              </a:ext>
            </a:extLst>
          </p:cNvPr>
          <p:cNvPicPr>
            <a:picLocks noChangeAspect="1"/>
          </p:cNvPicPr>
          <p:nvPr/>
        </p:nvPicPr>
        <p:blipFill>
          <a:blip r:embed="rId5"/>
          <a:stretch>
            <a:fillRect/>
          </a:stretch>
        </p:blipFill>
        <p:spPr>
          <a:xfrm>
            <a:off x="1502191" y="1801883"/>
            <a:ext cx="1467997" cy="1119446"/>
          </a:xfrm>
          <a:prstGeom prst="rect">
            <a:avLst/>
          </a:prstGeom>
        </p:spPr>
      </p:pic>
      <p:pic>
        <p:nvPicPr>
          <p:cNvPr id="5" name="Picture 4">
            <a:extLst>
              <a:ext uri="{FF2B5EF4-FFF2-40B4-BE49-F238E27FC236}">
                <a16:creationId xmlns:a16="http://schemas.microsoft.com/office/drawing/2014/main" id="{7B897C7C-EBAD-D2CA-31F4-0D2DC0FC1EC9}"/>
              </a:ext>
            </a:extLst>
          </p:cNvPr>
          <p:cNvPicPr>
            <a:picLocks noChangeAspect="1"/>
          </p:cNvPicPr>
          <p:nvPr/>
        </p:nvPicPr>
        <p:blipFill>
          <a:blip r:embed="rId6"/>
          <a:stretch>
            <a:fillRect/>
          </a:stretch>
        </p:blipFill>
        <p:spPr>
          <a:xfrm>
            <a:off x="4016494" y="1801883"/>
            <a:ext cx="2550243" cy="980062"/>
          </a:xfrm>
          <a:prstGeom prst="rect">
            <a:avLst/>
          </a:prstGeom>
        </p:spPr>
      </p:pic>
      <p:pic>
        <p:nvPicPr>
          <p:cNvPr id="8" name="Picture 7">
            <a:extLst>
              <a:ext uri="{FF2B5EF4-FFF2-40B4-BE49-F238E27FC236}">
                <a16:creationId xmlns:a16="http://schemas.microsoft.com/office/drawing/2014/main" id="{01823082-078D-C25D-5DB0-8F732AB74933}"/>
              </a:ext>
            </a:extLst>
          </p:cNvPr>
          <p:cNvPicPr>
            <a:picLocks noChangeAspect="1"/>
          </p:cNvPicPr>
          <p:nvPr/>
        </p:nvPicPr>
        <p:blipFill>
          <a:blip r:embed="rId7"/>
          <a:stretch>
            <a:fillRect/>
          </a:stretch>
        </p:blipFill>
        <p:spPr>
          <a:xfrm>
            <a:off x="2067027" y="3323944"/>
            <a:ext cx="3512363" cy="1188064"/>
          </a:xfrm>
          <a:prstGeom prst="rect">
            <a:avLst/>
          </a:prstGeom>
        </p:spPr>
      </p:pic>
    </p:spTree>
    <p:extLst>
      <p:ext uri="{BB962C8B-B14F-4D97-AF65-F5344CB8AC3E}">
        <p14:creationId xmlns:p14="http://schemas.microsoft.com/office/powerpoint/2010/main" val="19852665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8">
                                            <p:txEl>
                                              <p:pRg st="0" end="0"/>
                                            </p:txEl>
                                          </p:spTgt>
                                        </p:tgtEl>
                                        <p:attrNameLst>
                                          <p:attrName>style.visibility</p:attrName>
                                        </p:attrNameLst>
                                      </p:cBhvr>
                                      <p:to>
                                        <p:strVal val="visible"/>
                                      </p:to>
                                    </p:set>
                                    <p:animEffect transition="in" filter="fade">
                                      <p:cBhvr>
                                        <p:cTn id="17" dur="1000"/>
                                        <p:tgtEl>
                                          <p:spTgt spid="28">
                                            <p:txEl>
                                              <p:pRg st="0" end="0"/>
                                            </p:txEl>
                                          </p:spTgt>
                                        </p:tgtEl>
                                      </p:cBhvr>
                                    </p:animEffect>
                                    <p:anim calcmode="lin" valueType="num">
                                      <p:cBhvr>
                                        <p:cTn id="18" dur="10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28">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1">
                                            <p:txEl>
                                              <p:pRg st="0" end="0"/>
                                            </p:txEl>
                                          </p:spTgt>
                                        </p:tgtEl>
                                        <p:attrNameLst>
                                          <p:attrName>style.visibility</p:attrName>
                                        </p:attrNameLst>
                                      </p:cBhvr>
                                      <p:to>
                                        <p:strVal val="visible"/>
                                      </p:to>
                                    </p:set>
                                    <p:animEffect transition="in" filter="fade">
                                      <p:cBhvr>
                                        <p:cTn id="22" dur="1000"/>
                                        <p:tgtEl>
                                          <p:spTgt spid="21">
                                            <p:txEl>
                                              <p:pRg st="0" end="0"/>
                                            </p:txEl>
                                          </p:spTgt>
                                        </p:tgtEl>
                                      </p:cBhvr>
                                    </p:animEffect>
                                    <p:anim calcmode="lin" valueType="num">
                                      <p:cBhvr>
                                        <p:cTn id="23"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21">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4">
                                            <p:txEl>
                                              <p:pRg st="0" end="0"/>
                                            </p:txEl>
                                          </p:spTgt>
                                        </p:tgtEl>
                                        <p:attrNameLst>
                                          <p:attrName>style.visibility</p:attrName>
                                        </p:attrNameLst>
                                      </p:cBhvr>
                                      <p:to>
                                        <p:strVal val="visible"/>
                                      </p:to>
                                    </p:set>
                                    <p:animEffect transition="in" filter="fade">
                                      <p:cBhvr>
                                        <p:cTn id="27" dur="1000"/>
                                        <p:tgtEl>
                                          <p:spTgt spid="34">
                                            <p:txEl>
                                              <p:pRg st="0" end="0"/>
                                            </p:txEl>
                                          </p:spTgt>
                                        </p:tgtEl>
                                      </p:cBhvr>
                                    </p:animEffect>
                                    <p:anim calcmode="lin" valueType="num">
                                      <p:cBhvr>
                                        <p:cTn id="28" dur="10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34">
                                            <p:txEl>
                                              <p:pRg st="0" end="0"/>
                                            </p:txEl>
                                          </p:spTgt>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 presetClass="entr" presetSubtype="2" fill="hold" nodeType="afterEffect">
                                  <p:stCondLst>
                                    <p:cond delay="0"/>
                                  </p:stCondLst>
                                  <p:childTnLst>
                                    <p:set>
                                      <p:cBhvr>
                                        <p:cTn id="32" dur="1" fill="hold">
                                          <p:stCondLst>
                                            <p:cond delay="0"/>
                                          </p:stCondLst>
                                        </p:cTn>
                                        <p:tgtEl>
                                          <p:spTgt spid="37"/>
                                        </p:tgtEl>
                                        <p:attrNameLst>
                                          <p:attrName>style.visibility</p:attrName>
                                        </p:attrNameLst>
                                      </p:cBhvr>
                                      <p:to>
                                        <p:strVal val="visible"/>
                                      </p:to>
                                    </p:set>
                                    <p:anim calcmode="lin" valueType="num">
                                      <p:cBhvr additive="base">
                                        <p:cTn id="33" dur="500" fill="hold"/>
                                        <p:tgtEl>
                                          <p:spTgt spid="37"/>
                                        </p:tgtEl>
                                        <p:attrNameLst>
                                          <p:attrName>ppt_x</p:attrName>
                                        </p:attrNameLst>
                                      </p:cBhvr>
                                      <p:tavLst>
                                        <p:tav tm="0">
                                          <p:val>
                                            <p:strVal val="1+#ppt_w/2"/>
                                          </p:val>
                                        </p:tav>
                                        <p:tav tm="100000">
                                          <p:val>
                                            <p:strVal val="#ppt_x"/>
                                          </p:val>
                                        </p:tav>
                                      </p:tavLst>
                                    </p:anim>
                                    <p:anim calcmode="lin" valueType="num">
                                      <p:cBhvr additive="base">
                                        <p:cTn id="34" dur="500" fill="hold"/>
                                        <p:tgtEl>
                                          <p:spTgt spid="37"/>
                                        </p:tgtEl>
                                        <p:attrNameLst>
                                          <p:attrName>ppt_y</p:attrName>
                                        </p:attrNameLst>
                                      </p:cBhvr>
                                      <p:tavLst>
                                        <p:tav tm="0">
                                          <p:val>
                                            <p:strVal val="#ppt_y"/>
                                          </p:val>
                                        </p:tav>
                                        <p:tav tm="100000">
                                          <p:val>
                                            <p:strVal val="#ppt_y"/>
                                          </p:val>
                                        </p:tav>
                                      </p:tavLst>
                                    </p:anim>
                                  </p:childTnLst>
                                </p:cTn>
                              </p:par>
                            </p:childTnLst>
                          </p:cTn>
                        </p:par>
                        <p:par>
                          <p:cTn id="35" fill="hold">
                            <p:stCondLst>
                              <p:cond delay="2000"/>
                            </p:stCondLst>
                            <p:childTnLst>
                              <p:par>
                                <p:cTn id="36" presetID="2" presetClass="entr" presetSubtype="2" fill="hold" nodeType="afterEffect">
                                  <p:stCondLst>
                                    <p:cond delay="0"/>
                                  </p:stCondLst>
                                  <p:childTnLst>
                                    <p:set>
                                      <p:cBhvr>
                                        <p:cTn id="37" dur="1" fill="hold">
                                          <p:stCondLst>
                                            <p:cond delay="0"/>
                                          </p:stCondLst>
                                        </p:cTn>
                                        <p:tgtEl>
                                          <p:spTgt spid="52"/>
                                        </p:tgtEl>
                                        <p:attrNameLst>
                                          <p:attrName>style.visibility</p:attrName>
                                        </p:attrNameLst>
                                      </p:cBhvr>
                                      <p:to>
                                        <p:strVal val="visible"/>
                                      </p:to>
                                    </p:set>
                                    <p:anim calcmode="lin" valueType="num">
                                      <p:cBhvr additive="base">
                                        <p:cTn id="38" dur="500" fill="hold"/>
                                        <p:tgtEl>
                                          <p:spTgt spid="52"/>
                                        </p:tgtEl>
                                        <p:attrNameLst>
                                          <p:attrName>ppt_x</p:attrName>
                                        </p:attrNameLst>
                                      </p:cBhvr>
                                      <p:tavLst>
                                        <p:tav tm="0">
                                          <p:val>
                                            <p:strVal val="1+#ppt_w/2"/>
                                          </p:val>
                                        </p:tav>
                                        <p:tav tm="100000">
                                          <p:val>
                                            <p:strVal val="#ppt_x"/>
                                          </p:val>
                                        </p:tav>
                                      </p:tavLst>
                                    </p:anim>
                                    <p:anim calcmode="lin" valueType="num">
                                      <p:cBhvr additive="base">
                                        <p:cTn id="39" dur="500" fill="hold"/>
                                        <p:tgtEl>
                                          <p:spTgt spid="52"/>
                                        </p:tgtEl>
                                        <p:attrNameLst>
                                          <p:attrName>ppt_y</p:attrName>
                                        </p:attrNameLst>
                                      </p:cBhvr>
                                      <p:tavLst>
                                        <p:tav tm="0">
                                          <p:val>
                                            <p:strVal val="#ppt_y"/>
                                          </p:val>
                                        </p:tav>
                                        <p:tav tm="100000">
                                          <p:val>
                                            <p:strVal val="#ppt_y"/>
                                          </p:val>
                                        </p:tav>
                                      </p:tavLst>
                                    </p:anim>
                                  </p:childTnLst>
                                </p:cTn>
                              </p:par>
                            </p:childTnLst>
                          </p:cTn>
                        </p:par>
                        <p:par>
                          <p:cTn id="40" fill="hold">
                            <p:stCondLst>
                              <p:cond delay="2500"/>
                            </p:stCondLst>
                            <p:childTnLst>
                              <p:par>
                                <p:cTn id="41" presetID="22" presetClass="entr" presetSubtype="4" fill="hold" grpId="0" nodeType="afterEffect">
                                  <p:stCondLst>
                                    <p:cond delay="0"/>
                                  </p:stCondLst>
                                  <p:childTnLst>
                                    <p:set>
                                      <p:cBhvr>
                                        <p:cTn id="42" dur="1" fill="hold">
                                          <p:stCondLst>
                                            <p:cond delay="0"/>
                                          </p:stCondLst>
                                        </p:cTn>
                                        <p:tgtEl>
                                          <p:spTgt spid="139"/>
                                        </p:tgtEl>
                                        <p:attrNameLst>
                                          <p:attrName>style.visibility</p:attrName>
                                        </p:attrNameLst>
                                      </p:cBhvr>
                                      <p:to>
                                        <p:strVal val="visible"/>
                                      </p:to>
                                    </p:set>
                                    <p:animEffect transition="in" filter="wipe(down)">
                                      <p:cBhvr>
                                        <p:cTn id="43"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1" grpId="0" build="p"/>
      <p:bldP spid="28" grpId="0" build="p"/>
      <p:bldP spid="34" grpId="0" build="p"/>
      <p:bldP spid="13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859155" y="1228965"/>
            <a:ext cx="5616106" cy="1470829"/>
          </a:xfrm>
        </p:spPr>
        <p:txBody>
          <a:bodyPr>
            <a:noAutofit/>
          </a:bodyPr>
          <a:lstStyle/>
          <a:p>
            <a:r>
              <a:rPr lang="en-US" sz="1600" b="0" i="0" dirty="0">
                <a:solidFill>
                  <a:srgbClr val="002060"/>
                </a:solidFill>
                <a:effectLst/>
                <a:latin typeface="Arial" panose="020B0604020202020204" pitchFamily="34" charset="0"/>
                <a:cs typeface="Arial" panose="020B0604020202020204" pitchFamily="34" charset="0"/>
              </a:rPr>
              <a:t>Data wrangling is the process of </a:t>
            </a:r>
            <a:r>
              <a:rPr lang="en-US" sz="1600" b="1" i="0" dirty="0">
                <a:solidFill>
                  <a:srgbClr val="002060"/>
                </a:solidFill>
                <a:effectLst/>
                <a:latin typeface="Arial" panose="020B0604020202020204" pitchFamily="34" charset="0"/>
                <a:cs typeface="Arial" panose="020B0604020202020204" pitchFamily="34" charset="0"/>
              </a:rPr>
              <a:t>converting raw data into a usable form</a:t>
            </a:r>
            <a:r>
              <a:rPr lang="en-US" sz="1600" b="0" i="0" dirty="0">
                <a:solidFill>
                  <a:srgbClr val="002060"/>
                </a:solidFill>
                <a:effectLst/>
                <a:latin typeface="Arial" panose="020B0604020202020204" pitchFamily="34" charset="0"/>
                <a:cs typeface="Arial" panose="020B0604020202020204" pitchFamily="34" charset="0"/>
              </a:rPr>
              <a:t>. It may also be called data munging or data remediation. We suppose to remove the empty column, find and replace the error values, removing null values and correct the values wherever required and check the column quality and make it completely structured.</a:t>
            </a:r>
          </a:p>
          <a:p>
            <a:endParaRPr lang="en-US" dirty="0">
              <a:solidFill>
                <a:srgbClr val="002060"/>
              </a:solidFill>
              <a:latin typeface="Arial" panose="020B0604020202020204" pitchFamily="34" charset="0"/>
              <a:cs typeface="Arial" panose="020B0604020202020204" pitchFamily="34" charset="0"/>
            </a:endParaRPr>
          </a:p>
          <a:p>
            <a:r>
              <a:rPr lang="en-US" sz="1600" b="0" i="0" dirty="0">
                <a:solidFill>
                  <a:srgbClr val="002060"/>
                </a:solidFill>
                <a:effectLst/>
                <a:latin typeface="Arial" panose="020B0604020202020204" pitchFamily="34" charset="0"/>
                <a:cs typeface="Arial" panose="020B0604020202020204" pitchFamily="34" charset="0"/>
              </a:rPr>
              <a:t>Data integration refers to the process of </a:t>
            </a:r>
            <a:r>
              <a:rPr lang="en-US" sz="1600" b="1" i="0" dirty="0">
                <a:solidFill>
                  <a:srgbClr val="002060"/>
                </a:solidFill>
                <a:effectLst/>
                <a:latin typeface="Arial" panose="020B0604020202020204" pitchFamily="34" charset="0"/>
                <a:cs typeface="Arial" panose="020B0604020202020204" pitchFamily="34" charset="0"/>
              </a:rPr>
              <a:t>combining and harmonizing data</a:t>
            </a:r>
            <a:r>
              <a:rPr lang="en-US" sz="1600" b="0" i="0" dirty="0">
                <a:solidFill>
                  <a:srgbClr val="002060"/>
                </a:solidFill>
                <a:effectLst/>
                <a:latin typeface="Arial" panose="020B0604020202020204" pitchFamily="34" charset="0"/>
                <a:cs typeface="Arial" panose="020B0604020202020204" pitchFamily="34" charset="0"/>
              </a:rPr>
              <a:t> from multiple sources into a unified, coherent format that can be put to use for various analytical, operational and decision-making purposes example: Data Modeling</a:t>
            </a:r>
            <a:endParaRPr lang="en-IN" sz="1600" dirty="0">
              <a:solidFill>
                <a:srgbClr val="002060"/>
              </a:solidFill>
              <a:latin typeface="Arial" panose="020B0604020202020204" pitchFamily="34" charset="0"/>
              <a:cs typeface="Arial" panose="020B0604020202020204" pitchFamily="34" charset="0"/>
            </a:endParaRPr>
          </a:p>
          <a:p>
            <a:r>
              <a:rPr lang="en-US" sz="1600" b="0" i="0" dirty="0">
                <a:solidFill>
                  <a:srgbClr val="002060"/>
                </a:solidFill>
                <a:effectLst/>
                <a:latin typeface="Arial" panose="020B0604020202020204" pitchFamily="34" charset="0"/>
                <a:cs typeface="Arial" panose="020B0604020202020204" pitchFamily="34" charset="0"/>
              </a:rPr>
              <a:t> </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723900" y="552450"/>
            <a:ext cx="7696200" cy="715566"/>
          </a:xfrm>
        </p:spPr>
        <p:txBody>
          <a:bodyPr>
            <a:normAutofit/>
          </a:bodyPr>
          <a:lstStyle/>
          <a:p>
            <a:r>
              <a:rPr lang="en-US" dirty="0">
                <a:solidFill>
                  <a:schemeClr val="accent1">
                    <a:lumMod val="25000"/>
                  </a:schemeClr>
                </a:solidFill>
                <a:latin typeface="Arial Black" panose="020B0A04020102020204" pitchFamily="34" charset="0"/>
              </a:rPr>
              <a:t>DATA TRANSFORMATION </a:t>
            </a:r>
          </a:p>
        </p:txBody>
      </p:sp>
      <p:pic>
        <p:nvPicPr>
          <p:cNvPr id="15" name="Gráfico 14">
            <a:extLst>
              <a:ext uri="{FF2B5EF4-FFF2-40B4-BE49-F238E27FC236}">
                <a16:creationId xmlns:a16="http://schemas.microsoft.com/office/drawing/2014/main" id="{EF2B747A-3AD1-4478-BDFC-8E68E119F8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40006" y="2660742"/>
            <a:ext cx="270510" cy="270510"/>
          </a:xfrm>
          <a:prstGeom prst="rect">
            <a:avLst/>
          </a:prstGeom>
        </p:spPr>
      </p:pic>
      <p:pic>
        <p:nvPicPr>
          <p:cNvPr id="16" name="Imagen 15">
            <a:extLst>
              <a:ext uri="{FF2B5EF4-FFF2-40B4-BE49-F238E27FC236}">
                <a16:creationId xmlns:a16="http://schemas.microsoft.com/office/drawing/2014/main" id="{90B66F41-D9C1-47A7-82E7-C8AEB1040230}"/>
              </a:ext>
            </a:extLst>
          </p:cNvPr>
          <p:cNvPicPr>
            <a:picLocks noChangeAspect="1"/>
          </p:cNvPicPr>
          <p:nvPr/>
        </p:nvPicPr>
        <p:blipFill>
          <a:blip r:embed="rId5">
            <a:extLst>
              <a:ext uri="{28A0092B-C50C-407E-A947-70E740481C1C}">
                <a14:useLocalDpi xmlns:a14="http://schemas.microsoft.com/office/drawing/2010/main" val="0"/>
              </a:ext>
            </a:extLst>
          </a:blip>
          <a:srcRect l="16178" r="16178"/>
          <a:stretch/>
        </p:blipFill>
        <p:spPr>
          <a:xfrm>
            <a:off x="6610516" y="991892"/>
            <a:ext cx="2424995" cy="1668850"/>
          </a:xfrm>
          <a:prstGeom prst="rect">
            <a:avLst/>
          </a:prstGeom>
          <a:ln w="6350">
            <a:solidFill>
              <a:schemeClr val="tx1"/>
            </a:solidFill>
          </a:ln>
        </p:spPr>
      </p:pic>
      <p:pic>
        <p:nvPicPr>
          <p:cNvPr id="18" name="Imagen 17">
            <a:extLst>
              <a:ext uri="{FF2B5EF4-FFF2-40B4-BE49-F238E27FC236}">
                <a16:creationId xmlns:a16="http://schemas.microsoft.com/office/drawing/2014/main" id="{809D3628-33C6-46D3-ADFE-2603C181D55D}"/>
              </a:ext>
            </a:extLst>
          </p:cNvPr>
          <p:cNvPicPr>
            <a:picLocks noChangeAspect="1"/>
          </p:cNvPicPr>
          <p:nvPr/>
        </p:nvPicPr>
        <p:blipFill>
          <a:blip r:embed="rId6">
            <a:extLst>
              <a:ext uri="{28A0092B-C50C-407E-A947-70E740481C1C}">
                <a14:useLocalDpi xmlns:a14="http://schemas.microsoft.com/office/drawing/2010/main" val="0"/>
              </a:ext>
            </a:extLst>
          </a:blip>
          <a:srcRect l="19767" r="19767"/>
          <a:stretch/>
        </p:blipFill>
        <p:spPr>
          <a:xfrm>
            <a:off x="6610516" y="2874937"/>
            <a:ext cx="2424995" cy="1611822"/>
          </a:xfrm>
          <a:prstGeom prst="rect">
            <a:avLst/>
          </a:prstGeom>
          <a:ln w="6350">
            <a:solidFill>
              <a:schemeClr val="tx1"/>
            </a:solidFill>
          </a:ln>
        </p:spPr>
      </p:pic>
    </p:spTree>
    <p:extLst>
      <p:ext uri="{BB962C8B-B14F-4D97-AF65-F5344CB8AC3E}">
        <p14:creationId xmlns:p14="http://schemas.microsoft.com/office/powerpoint/2010/main" val="4267886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1+#ppt_w/2"/>
                                          </p:val>
                                        </p:tav>
                                        <p:tav tm="100000">
                                          <p:val>
                                            <p:strVal val="#ppt_x"/>
                                          </p:val>
                                        </p:tav>
                                      </p:tavLst>
                                    </p:anim>
                                    <p:anim calcmode="lin" valueType="num">
                                      <p:cBhvr additive="base">
                                        <p:cTn id="13"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C358C895-37EF-4C04-9DA4-E20B737FA01F}"/>
              </a:ext>
            </a:extLst>
          </p:cNvPr>
          <p:cNvSpPr>
            <a:spLocks noGrp="1"/>
          </p:cNvSpPr>
          <p:nvPr>
            <p:ph type="title"/>
          </p:nvPr>
        </p:nvSpPr>
        <p:spPr/>
        <p:txBody>
          <a:bodyPr/>
          <a:lstStyle/>
          <a:p>
            <a:r>
              <a:rPr lang="es-ES" dirty="0"/>
              <a:t>DASHBOARD</a:t>
            </a:r>
          </a:p>
        </p:txBody>
      </p:sp>
      <p:pic>
        <p:nvPicPr>
          <p:cNvPr id="5" name="Imagen 4">
            <a:extLst>
              <a:ext uri="{FF2B5EF4-FFF2-40B4-BE49-F238E27FC236}">
                <a16:creationId xmlns:a16="http://schemas.microsoft.com/office/drawing/2014/main" id="{339F72F3-3F2C-4B88-AC9A-B285EBD75B58}"/>
              </a:ext>
            </a:extLst>
          </p:cNvPr>
          <p:cNvPicPr>
            <a:picLocks noChangeAspect="1"/>
          </p:cNvPicPr>
          <p:nvPr/>
        </p:nvPicPr>
        <p:blipFill>
          <a:blip r:embed="rId2">
            <a:extLst>
              <a:ext uri="{28A0092B-C50C-407E-A947-70E740481C1C}">
                <a14:useLocalDpi xmlns:a14="http://schemas.microsoft.com/office/drawing/2010/main" val="0"/>
              </a:ext>
            </a:extLst>
          </a:blip>
          <a:srcRect l="2857" r="2857"/>
          <a:stretch/>
        </p:blipFill>
        <p:spPr>
          <a:xfrm>
            <a:off x="1063758" y="1408694"/>
            <a:ext cx="3461351" cy="1436106"/>
          </a:xfrm>
          <a:prstGeom prst="rect">
            <a:avLst/>
          </a:prstGeom>
          <a:ln w="6350">
            <a:solidFill>
              <a:schemeClr val="tx1"/>
            </a:solidFill>
          </a:ln>
        </p:spPr>
      </p:pic>
      <p:cxnSp>
        <p:nvCxnSpPr>
          <p:cNvPr id="6" name="Conector recto 5">
            <a:extLst>
              <a:ext uri="{FF2B5EF4-FFF2-40B4-BE49-F238E27FC236}">
                <a16:creationId xmlns:a16="http://schemas.microsoft.com/office/drawing/2014/main" id="{F625AAB7-3E12-4486-BD87-7F53BDADA907}"/>
              </a:ext>
            </a:extLst>
          </p:cNvPr>
          <p:cNvCxnSpPr>
            <a:cxnSpLocks/>
          </p:cNvCxnSpPr>
          <p:nvPr/>
        </p:nvCxnSpPr>
        <p:spPr>
          <a:xfrm flipH="1">
            <a:off x="723900" y="1201126"/>
            <a:ext cx="7696200" cy="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9" name="Imagen 8">
            <a:extLst>
              <a:ext uri="{FF2B5EF4-FFF2-40B4-BE49-F238E27FC236}">
                <a16:creationId xmlns:a16="http://schemas.microsoft.com/office/drawing/2014/main" id="{01CCC2C6-ED72-4E85-9BDE-AE3B01D85CD3}"/>
              </a:ext>
            </a:extLst>
          </p:cNvPr>
          <p:cNvPicPr>
            <a:picLocks noChangeAspect="1"/>
          </p:cNvPicPr>
          <p:nvPr/>
        </p:nvPicPr>
        <p:blipFill>
          <a:blip r:embed="rId3">
            <a:extLst>
              <a:ext uri="{28A0092B-C50C-407E-A947-70E740481C1C}">
                <a14:useLocalDpi xmlns:a14="http://schemas.microsoft.com/office/drawing/2010/main" val="0"/>
              </a:ext>
            </a:extLst>
          </a:blip>
          <a:srcRect l="22438" r="22438"/>
          <a:stretch/>
        </p:blipFill>
        <p:spPr>
          <a:xfrm>
            <a:off x="1063759" y="2969848"/>
            <a:ext cx="1616920" cy="1436106"/>
          </a:xfrm>
          <a:prstGeom prst="rect">
            <a:avLst/>
          </a:prstGeom>
          <a:ln w="6350">
            <a:solidFill>
              <a:schemeClr val="tx1"/>
            </a:solidFill>
          </a:ln>
        </p:spPr>
      </p:pic>
      <p:pic>
        <p:nvPicPr>
          <p:cNvPr id="12" name="Imagen 11">
            <a:extLst>
              <a:ext uri="{FF2B5EF4-FFF2-40B4-BE49-F238E27FC236}">
                <a16:creationId xmlns:a16="http://schemas.microsoft.com/office/drawing/2014/main" id="{92FBC5BC-C1CD-4E43-94A4-D2366150B60C}"/>
              </a:ext>
            </a:extLst>
          </p:cNvPr>
          <p:cNvPicPr>
            <a:picLocks noChangeAspect="1"/>
          </p:cNvPicPr>
          <p:nvPr/>
        </p:nvPicPr>
        <p:blipFill>
          <a:blip r:embed="rId4">
            <a:extLst>
              <a:ext uri="{28A0092B-C50C-407E-A947-70E740481C1C}">
                <a14:useLocalDpi xmlns:a14="http://schemas.microsoft.com/office/drawing/2010/main" val="0"/>
              </a:ext>
            </a:extLst>
          </a:blip>
          <a:srcRect l="7821" r="7821"/>
          <a:stretch/>
        </p:blipFill>
        <p:spPr>
          <a:xfrm>
            <a:off x="4634524" y="2969848"/>
            <a:ext cx="3461351" cy="1436106"/>
          </a:xfrm>
          <a:prstGeom prst="rect">
            <a:avLst/>
          </a:prstGeom>
          <a:ln w="6350">
            <a:solidFill>
              <a:schemeClr val="tx1"/>
            </a:solidFill>
          </a:ln>
        </p:spPr>
      </p:pic>
      <p:pic>
        <p:nvPicPr>
          <p:cNvPr id="13" name="Imagen 12">
            <a:extLst>
              <a:ext uri="{FF2B5EF4-FFF2-40B4-BE49-F238E27FC236}">
                <a16:creationId xmlns:a16="http://schemas.microsoft.com/office/drawing/2014/main" id="{0214533D-6780-4DF1-B783-7330617BC029}"/>
              </a:ext>
            </a:extLst>
          </p:cNvPr>
          <p:cNvPicPr>
            <a:picLocks noChangeAspect="1"/>
          </p:cNvPicPr>
          <p:nvPr/>
        </p:nvPicPr>
        <p:blipFill>
          <a:blip r:embed="rId5">
            <a:extLst>
              <a:ext uri="{28A0092B-C50C-407E-A947-70E740481C1C}">
                <a14:useLocalDpi xmlns:a14="http://schemas.microsoft.com/office/drawing/2010/main" val="0"/>
              </a:ext>
            </a:extLst>
          </a:blip>
          <a:srcRect l="30181" r="30181"/>
          <a:stretch/>
        </p:blipFill>
        <p:spPr>
          <a:xfrm>
            <a:off x="2794433" y="2969848"/>
            <a:ext cx="1730676" cy="1436106"/>
          </a:xfrm>
          <a:prstGeom prst="rect">
            <a:avLst/>
          </a:prstGeom>
          <a:ln w="6350">
            <a:solidFill>
              <a:schemeClr val="tx1"/>
            </a:solidFill>
          </a:ln>
        </p:spPr>
      </p:pic>
      <p:pic>
        <p:nvPicPr>
          <p:cNvPr id="14" name="Imagen 13">
            <a:extLst>
              <a:ext uri="{FF2B5EF4-FFF2-40B4-BE49-F238E27FC236}">
                <a16:creationId xmlns:a16="http://schemas.microsoft.com/office/drawing/2014/main" id="{E36D2D16-C563-4C91-8F43-A680A6F7365D}"/>
              </a:ext>
            </a:extLst>
          </p:cNvPr>
          <p:cNvPicPr>
            <a:picLocks noChangeAspect="1"/>
          </p:cNvPicPr>
          <p:nvPr/>
        </p:nvPicPr>
        <p:blipFill>
          <a:blip r:embed="rId6">
            <a:extLst>
              <a:ext uri="{28A0092B-C50C-407E-A947-70E740481C1C}">
                <a14:useLocalDpi xmlns:a14="http://schemas.microsoft.com/office/drawing/2010/main" val="0"/>
              </a:ext>
            </a:extLst>
          </a:blip>
          <a:srcRect t="36796" b="36796"/>
          <a:stretch/>
        </p:blipFill>
        <p:spPr>
          <a:xfrm>
            <a:off x="4634523" y="1408694"/>
            <a:ext cx="3461350" cy="523628"/>
          </a:xfrm>
          <a:prstGeom prst="rect">
            <a:avLst/>
          </a:prstGeom>
          <a:ln w="6350">
            <a:solidFill>
              <a:schemeClr val="tx1"/>
            </a:solidFill>
          </a:ln>
        </p:spPr>
      </p:pic>
      <p:pic>
        <p:nvPicPr>
          <p:cNvPr id="15" name="Imagen 14">
            <a:extLst>
              <a:ext uri="{FF2B5EF4-FFF2-40B4-BE49-F238E27FC236}">
                <a16:creationId xmlns:a16="http://schemas.microsoft.com/office/drawing/2014/main" id="{EAD57C76-765A-4406-A4C0-513E49185F57}"/>
              </a:ext>
            </a:extLst>
          </p:cNvPr>
          <p:cNvPicPr>
            <a:picLocks noChangeAspect="1"/>
          </p:cNvPicPr>
          <p:nvPr/>
        </p:nvPicPr>
        <p:blipFill>
          <a:blip r:embed="rId7">
            <a:extLst>
              <a:ext uri="{28A0092B-C50C-407E-A947-70E740481C1C}">
                <a14:useLocalDpi xmlns:a14="http://schemas.microsoft.com/office/drawing/2010/main" val="0"/>
              </a:ext>
            </a:extLst>
          </a:blip>
          <a:srcRect t="30711" b="30711"/>
          <a:stretch/>
        </p:blipFill>
        <p:spPr>
          <a:xfrm>
            <a:off x="4634523" y="2057370"/>
            <a:ext cx="3461350" cy="787430"/>
          </a:xfrm>
          <a:prstGeom prst="rect">
            <a:avLst/>
          </a:prstGeom>
          <a:ln w="6350">
            <a:solidFill>
              <a:schemeClr val="tx1"/>
            </a:solidFill>
          </a:ln>
        </p:spPr>
      </p:pic>
      <mc:AlternateContent xmlns:mc="http://schemas.openxmlformats.org/markup-compatibility/2006" xmlns:pslz="http://schemas.microsoft.com/office/powerpoint/2016/slidezoom">
        <mc:Choice Requires="pslz">
          <p:graphicFrame>
            <p:nvGraphicFramePr>
              <p:cNvPr id="20" name="Vista general de diapositiva 19">
                <a:extLst>
                  <a:ext uri="{FF2B5EF4-FFF2-40B4-BE49-F238E27FC236}">
                    <a16:creationId xmlns:a16="http://schemas.microsoft.com/office/drawing/2014/main" id="{30B49378-EA39-4A7D-AC58-CF9F667FE7F9}"/>
                  </a:ext>
                </a:extLst>
              </p:cNvPr>
              <p:cNvGraphicFramePr>
                <a:graphicFrameLocks noChangeAspect="1"/>
              </p:cNvGraphicFramePr>
              <p:nvPr>
                <p:extLst>
                  <p:ext uri="{D42A27DB-BD31-4B8C-83A1-F6EECF244321}">
                    <p14:modId xmlns:p14="http://schemas.microsoft.com/office/powerpoint/2010/main" val="1790621608"/>
                  </p:ext>
                </p:extLst>
              </p:nvPr>
            </p:nvGraphicFramePr>
            <p:xfrm>
              <a:off x="1467594" y="1408791"/>
              <a:ext cx="2553077" cy="1435912"/>
            </p:xfrm>
            <a:graphic>
              <a:graphicData uri="http://schemas.microsoft.com/office/powerpoint/2016/slidezoom">
                <pslz:sldZm>
                  <pslz:sldZmObj sldId="296" cId="2769350961">
                    <pslz:zmPr id="{D478F8CD-A1B3-499D-92A6-917DA5CBA404}"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553077" cy="1435912"/>
                        </a:xfrm>
                        <a:prstGeom prst="rect">
                          <a:avLst/>
                        </a:prstGeom>
                        <a:ln w="3175">
                          <a:noFill/>
                        </a:ln>
                      </p166:spPr>
                    </pslz:zmPr>
                  </pslz:sldZmObj>
                </pslz:sldZm>
              </a:graphicData>
            </a:graphic>
          </p:graphicFrame>
        </mc:Choice>
        <mc:Fallback xmlns="">
          <p:pic>
            <p:nvPicPr>
              <p:cNvPr id="20" name="Vista general de diapositiva 19">
                <a:hlinkClick r:id="rId9" action="ppaction://hlinksldjump"/>
                <a:extLst>
                  <a:ext uri="{FF2B5EF4-FFF2-40B4-BE49-F238E27FC236}">
                    <a16:creationId xmlns:a16="http://schemas.microsoft.com/office/drawing/2014/main" id="{30B49378-EA39-4A7D-AC58-CF9F667FE7F9}"/>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467594" y="1408791"/>
                <a:ext cx="2553077" cy="1435912"/>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2" name="Vista general de diapositiva 21">
                <a:extLst>
                  <a:ext uri="{FF2B5EF4-FFF2-40B4-BE49-F238E27FC236}">
                    <a16:creationId xmlns:a16="http://schemas.microsoft.com/office/drawing/2014/main" id="{E710A43F-4D08-4612-A83E-0174C91A71BC}"/>
                  </a:ext>
                </a:extLst>
              </p:cNvPr>
              <p:cNvGraphicFramePr>
                <a:graphicFrameLocks noChangeAspect="1"/>
              </p:cNvGraphicFramePr>
              <p:nvPr>
                <p:extLst>
                  <p:ext uri="{D42A27DB-BD31-4B8C-83A1-F6EECF244321}">
                    <p14:modId xmlns:p14="http://schemas.microsoft.com/office/powerpoint/2010/main" val="4036779770"/>
                  </p:ext>
                </p:extLst>
              </p:nvPr>
            </p:nvGraphicFramePr>
            <p:xfrm>
              <a:off x="2794433" y="3275564"/>
              <a:ext cx="1730676" cy="973374"/>
            </p:xfrm>
            <a:graphic>
              <a:graphicData uri="http://schemas.microsoft.com/office/powerpoint/2016/slidezoom">
                <pslz:sldZm>
                  <pslz:sldZmObj sldId="261" cId="2346832042">
                    <pslz:zmPr id="{2230DA46-3BE7-4F10-873A-82C5556D325E}"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1730676" cy="973374"/>
                        </a:xfrm>
                        <a:prstGeom prst="rect">
                          <a:avLst/>
                        </a:prstGeom>
                        <a:ln w="3175">
                          <a:noFill/>
                        </a:ln>
                      </p166:spPr>
                    </pslz:zmPr>
                  </pslz:sldZmObj>
                </pslz:sldZm>
              </a:graphicData>
            </a:graphic>
          </p:graphicFrame>
        </mc:Choice>
        <mc:Fallback xmlns="">
          <p:pic>
            <p:nvPicPr>
              <p:cNvPr id="22" name="Vista general de diapositiva 21">
                <a:hlinkClick r:id="rId11" action="ppaction://hlinksldjump"/>
                <a:extLst>
                  <a:ext uri="{FF2B5EF4-FFF2-40B4-BE49-F238E27FC236}">
                    <a16:creationId xmlns:a16="http://schemas.microsoft.com/office/drawing/2014/main" id="{E710A43F-4D08-4612-A83E-0174C91A71B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2794433" y="3275564"/>
                <a:ext cx="1730676" cy="97337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4" name="Vista general de diapositiva 23">
                <a:extLst>
                  <a:ext uri="{FF2B5EF4-FFF2-40B4-BE49-F238E27FC236}">
                    <a16:creationId xmlns:a16="http://schemas.microsoft.com/office/drawing/2014/main" id="{E9E3B02A-0253-4908-99C1-BF1F15025FB8}"/>
                  </a:ext>
                </a:extLst>
              </p:cNvPr>
              <p:cNvGraphicFramePr>
                <a:graphicFrameLocks noChangeAspect="1"/>
              </p:cNvGraphicFramePr>
              <p:nvPr>
                <p:extLst>
                  <p:ext uri="{D42A27DB-BD31-4B8C-83A1-F6EECF244321}">
                    <p14:modId xmlns:p14="http://schemas.microsoft.com/office/powerpoint/2010/main" val="3872956107"/>
                  </p:ext>
                </p:extLst>
              </p:nvPr>
            </p:nvGraphicFramePr>
            <p:xfrm>
              <a:off x="5798746" y="1408730"/>
              <a:ext cx="930891" cy="523556"/>
            </p:xfrm>
            <a:graphic>
              <a:graphicData uri="http://schemas.microsoft.com/office/powerpoint/2016/slidezoom">
                <pslz:sldZm>
                  <pslz:sldZmObj sldId="262" cId="359066175">
                    <pslz:zmPr id="{093432A2-02D5-44F4-B5A2-2D2E9AE29DFA}"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930891" cy="523556"/>
                        </a:xfrm>
                        <a:prstGeom prst="rect">
                          <a:avLst/>
                        </a:prstGeom>
                        <a:ln w="3175">
                          <a:noFill/>
                        </a:ln>
                      </p166:spPr>
                    </pslz:zmPr>
                  </pslz:sldZmObj>
                </pslz:sldZm>
              </a:graphicData>
            </a:graphic>
          </p:graphicFrame>
        </mc:Choice>
        <mc:Fallback xmlns="">
          <p:pic>
            <p:nvPicPr>
              <p:cNvPr id="24" name="Vista general de diapositiva 23">
                <a:hlinkClick r:id="rId12" action="ppaction://hlinksldjump"/>
                <a:extLst>
                  <a:ext uri="{FF2B5EF4-FFF2-40B4-BE49-F238E27FC236}">
                    <a16:creationId xmlns:a16="http://schemas.microsoft.com/office/drawing/2014/main" id="{E9E3B02A-0253-4908-99C1-BF1F15025FB8}"/>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798746" y="1408730"/>
                <a:ext cx="930891" cy="523556"/>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6" name="Vista general de diapositiva 25">
                <a:extLst>
                  <a:ext uri="{FF2B5EF4-FFF2-40B4-BE49-F238E27FC236}">
                    <a16:creationId xmlns:a16="http://schemas.microsoft.com/office/drawing/2014/main" id="{7E6DA32C-C6B4-44DB-9266-E43D5886E77C}"/>
                  </a:ext>
                </a:extLst>
              </p:cNvPr>
              <p:cNvGraphicFramePr>
                <a:graphicFrameLocks noChangeAspect="1"/>
              </p:cNvGraphicFramePr>
              <p:nvPr>
                <p:extLst>
                  <p:ext uri="{D42A27DB-BD31-4B8C-83A1-F6EECF244321}">
                    <p14:modId xmlns:p14="http://schemas.microsoft.com/office/powerpoint/2010/main" val="689335876"/>
                  </p:ext>
                </p:extLst>
              </p:nvPr>
            </p:nvGraphicFramePr>
            <p:xfrm>
              <a:off x="5581972" y="2047456"/>
              <a:ext cx="1364440" cy="767394"/>
            </p:xfrm>
            <a:graphic>
              <a:graphicData uri="http://schemas.microsoft.com/office/powerpoint/2016/slidezoom">
                <pslz:sldZm>
                  <pslz:sldZmObj sldId="266" cId="533198079">
                    <pslz:zmPr id="{8C49F06D-B155-45FE-A5C7-4E1E648E065A}"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1364440" cy="767394"/>
                        </a:xfrm>
                        <a:prstGeom prst="rect">
                          <a:avLst/>
                        </a:prstGeom>
                        <a:ln w="3175">
                          <a:noFill/>
                        </a:ln>
                      </p166:spPr>
                    </pslz:zmPr>
                  </pslz:sldZmObj>
                </pslz:sldZm>
              </a:graphicData>
            </a:graphic>
          </p:graphicFrame>
        </mc:Choice>
        <mc:Fallback xmlns="">
          <p:pic>
            <p:nvPicPr>
              <p:cNvPr id="26" name="Vista general de diapositiva 25">
                <a:hlinkClick r:id="rId13" action="ppaction://hlinksldjump"/>
                <a:extLst>
                  <a:ext uri="{FF2B5EF4-FFF2-40B4-BE49-F238E27FC236}">
                    <a16:creationId xmlns:a16="http://schemas.microsoft.com/office/drawing/2014/main" id="{7E6DA32C-C6B4-44DB-9266-E43D5886E77C}"/>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5581972" y="2047456"/>
                <a:ext cx="1364440" cy="76739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28" name="Vista general de diapositiva 27">
                <a:extLst>
                  <a:ext uri="{FF2B5EF4-FFF2-40B4-BE49-F238E27FC236}">
                    <a16:creationId xmlns:a16="http://schemas.microsoft.com/office/drawing/2014/main" id="{79B4AB84-168A-4399-98F0-7B0F82654501}"/>
                  </a:ext>
                </a:extLst>
              </p:cNvPr>
              <p:cNvGraphicFramePr>
                <a:graphicFrameLocks noChangeAspect="1"/>
              </p:cNvGraphicFramePr>
              <p:nvPr>
                <p:extLst>
                  <p:ext uri="{D42A27DB-BD31-4B8C-83A1-F6EECF244321}">
                    <p14:modId xmlns:p14="http://schemas.microsoft.com/office/powerpoint/2010/main" val="1359232716"/>
                  </p:ext>
                </p:extLst>
              </p:nvPr>
            </p:nvGraphicFramePr>
            <p:xfrm>
              <a:off x="1063758" y="3275559"/>
              <a:ext cx="1616920" cy="909395"/>
            </p:xfrm>
            <a:graphic>
              <a:graphicData uri="http://schemas.microsoft.com/office/powerpoint/2016/slidezoom">
                <pslz:sldZm>
                  <pslz:sldZmObj sldId="263" cId="1032840191">
                    <pslz:zmPr id="{79CBAD2C-88C1-4158-88A6-CD8F8C8D5776}"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1616920" cy="909395"/>
                        </a:xfrm>
                        <a:prstGeom prst="rect">
                          <a:avLst/>
                        </a:prstGeom>
                        <a:ln w="3175">
                          <a:noFill/>
                        </a:ln>
                      </p166:spPr>
                    </pslz:zmPr>
                  </pslz:sldZmObj>
                </pslz:sldZm>
              </a:graphicData>
            </a:graphic>
          </p:graphicFrame>
        </mc:Choice>
        <mc:Fallback xmlns="">
          <p:pic>
            <p:nvPicPr>
              <p:cNvPr id="28" name="Vista general de diapositiva 27">
                <a:hlinkClick r:id="rId14" action="ppaction://hlinksldjump"/>
                <a:extLst>
                  <a:ext uri="{FF2B5EF4-FFF2-40B4-BE49-F238E27FC236}">
                    <a16:creationId xmlns:a16="http://schemas.microsoft.com/office/drawing/2014/main" id="{79B4AB84-168A-4399-98F0-7B0F82654501}"/>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1063758" y="3275559"/>
                <a:ext cx="1616920" cy="909395"/>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30" name="Vista general de diapositiva 29">
                <a:extLst>
                  <a:ext uri="{FF2B5EF4-FFF2-40B4-BE49-F238E27FC236}">
                    <a16:creationId xmlns:a16="http://schemas.microsoft.com/office/drawing/2014/main" id="{EDAE8F89-0617-4CB3-95BB-A39814178E36}"/>
                  </a:ext>
                </a:extLst>
              </p:cNvPr>
              <p:cNvGraphicFramePr>
                <a:graphicFrameLocks noChangeAspect="1"/>
              </p:cNvGraphicFramePr>
              <p:nvPr>
                <p:extLst>
                  <p:ext uri="{D42A27DB-BD31-4B8C-83A1-F6EECF244321}">
                    <p14:modId xmlns:p14="http://schemas.microsoft.com/office/powerpoint/2010/main" val="562796269"/>
                  </p:ext>
                </p:extLst>
              </p:nvPr>
            </p:nvGraphicFramePr>
            <p:xfrm>
              <a:off x="4969937" y="2950014"/>
              <a:ext cx="2588510" cy="1455841"/>
            </p:xfrm>
            <a:graphic>
              <a:graphicData uri="http://schemas.microsoft.com/office/powerpoint/2016/slidezoom">
                <pslz:sldZm>
                  <pslz:sldZmObj sldId="297" cId="1728142487">
                    <pslz:zmPr id="{6F05BA87-1947-47D2-B2E2-2071E602F3B7}" imageType="cover" transitionDur="1000">
                      <p166:blipFill xmlns:p166="http://schemas.microsoft.com/office/powerpoint/2016/6/main">
                        <a:blip r:embed="rId10">
                          <a:extLst>
                            <a:ext uri="{28A0092B-C50C-407E-A947-70E740481C1C}">
                              <a14:useLocalDpi xmlns:a14="http://schemas.microsoft.com/office/drawing/2010/main" val="0"/>
                            </a:ext>
                          </a:extLst>
                        </a:blip>
                        <a:stretch>
                          <a:fillRect/>
                        </a:stretch>
                      </p166:blipFill>
                      <p166:spPr xmlns:p166="http://schemas.microsoft.com/office/powerpoint/2016/6/main">
                        <a:xfrm>
                          <a:off x="0" y="0"/>
                          <a:ext cx="2588510" cy="1455841"/>
                        </a:xfrm>
                        <a:prstGeom prst="rect">
                          <a:avLst/>
                        </a:prstGeom>
                        <a:ln w="3175">
                          <a:noFill/>
                        </a:ln>
                      </p166:spPr>
                    </pslz:zmPr>
                  </pslz:sldZmObj>
                </pslz:sldZm>
              </a:graphicData>
            </a:graphic>
          </p:graphicFrame>
        </mc:Choice>
        <mc:Fallback xmlns="">
          <p:pic>
            <p:nvPicPr>
              <p:cNvPr id="30" name="Vista general de diapositiva 29">
                <a:hlinkClick r:id="rId15" action="ppaction://hlinksldjump"/>
                <a:extLst>
                  <a:ext uri="{FF2B5EF4-FFF2-40B4-BE49-F238E27FC236}">
                    <a16:creationId xmlns:a16="http://schemas.microsoft.com/office/drawing/2014/main" id="{EDAE8F89-0617-4CB3-95BB-A39814178E36}"/>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4969937" y="2950014"/>
                <a:ext cx="2588510" cy="1455841"/>
              </a:xfrm>
              <a:prstGeom prst="rect">
                <a:avLst/>
              </a:prstGeom>
              <a:ln w="3175">
                <a:noFill/>
              </a:ln>
            </p:spPr>
          </p:pic>
        </mc:Fallback>
      </mc:AlternateContent>
      <p:sp>
        <p:nvSpPr>
          <p:cNvPr id="18" name="Elipse 17">
            <a:extLst>
              <a:ext uri="{FF2B5EF4-FFF2-40B4-BE49-F238E27FC236}">
                <a16:creationId xmlns:a16="http://schemas.microsoft.com/office/drawing/2014/main" id="{CC9F7D4E-F0A6-4FF4-9489-15CCFFD87DE7}"/>
              </a:ext>
            </a:extLst>
          </p:cNvPr>
          <p:cNvSpPr/>
          <p:nvPr/>
        </p:nvSpPr>
        <p:spPr>
          <a:xfrm>
            <a:off x="2551723" y="631492"/>
            <a:ext cx="404055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094049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a:extLst>
              <a:ext uri="{FF2B5EF4-FFF2-40B4-BE49-F238E27FC236}">
                <a16:creationId xmlns:a16="http://schemas.microsoft.com/office/drawing/2014/main" id="{17ECD33E-6D9E-4A84-A7E0-E177D35D2ADA}"/>
              </a:ext>
            </a:extLst>
          </p:cNvPr>
          <p:cNvSpPr>
            <a:spLocks noGrp="1"/>
          </p:cNvSpPr>
          <p:nvPr>
            <p:ph type="title"/>
          </p:nvPr>
        </p:nvSpPr>
        <p:spPr/>
        <p:txBody>
          <a:bodyPr/>
          <a:lstStyle/>
          <a:p>
            <a:r>
              <a:rPr lang="es-ES" dirty="0"/>
              <a:t>EXCEL DASHBOARD</a:t>
            </a:r>
          </a:p>
        </p:txBody>
      </p:sp>
      <p:pic>
        <p:nvPicPr>
          <p:cNvPr id="7" name="Imagen 6">
            <a:extLst>
              <a:ext uri="{FF2B5EF4-FFF2-40B4-BE49-F238E27FC236}">
                <a16:creationId xmlns:a16="http://schemas.microsoft.com/office/drawing/2014/main" id="{39FCABC3-6765-4A2F-9719-8D59D6B03AB5}"/>
              </a:ext>
            </a:extLst>
          </p:cNvPr>
          <p:cNvPicPr>
            <a:picLocks noChangeAspect="1"/>
          </p:cNvPicPr>
          <p:nvPr/>
        </p:nvPicPr>
        <p:blipFill>
          <a:blip r:embed="rId2">
            <a:extLst>
              <a:ext uri="{28A0092B-C50C-407E-A947-70E740481C1C}">
                <a14:useLocalDpi xmlns:a14="http://schemas.microsoft.com/office/drawing/2010/main" val="0"/>
              </a:ext>
            </a:extLst>
          </a:blip>
          <a:srcRect l="5184" r="5184"/>
          <a:stretch/>
        </p:blipFill>
        <p:spPr>
          <a:xfrm>
            <a:off x="723900" y="1232101"/>
            <a:ext cx="7696200" cy="3358949"/>
          </a:xfrm>
          <a:prstGeom prst="rect">
            <a:avLst/>
          </a:prstGeom>
          <a:ln w="6350">
            <a:solidFill>
              <a:schemeClr val="tx1"/>
            </a:solidFill>
          </a:ln>
        </p:spPr>
      </p:pic>
      <p:sp>
        <p:nvSpPr>
          <p:cNvPr id="10" name="Content Placeholder 5">
            <a:extLst>
              <a:ext uri="{FF2B5EF4-FFF2-40B4-BE49-F238E27FC236}">
                <a16:creationId xmlns:a16="http://schemas.microsoft.com/office/drawing/2014/main" id="{79354E4F-CB9C-4FD1-B5EF-1698841F7B1E}"/>
              </a:ext>
            </a:extLst>
          </p:cNvPr>
          <p:cNvSpPr txBox="1">
            <a:spLocks/>
          </p:cNvSpPr>
          <p:nvPr/>
        </p:nvSpPr>
        <p:spPr>
          <a:xfrm>
            <a:off x="1010627" y="1559669"/>
            <a:ext cx="7122746" cy="653128"/>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IN" sz="1200" dirty="0">
              <a:solidFill>
                <a:srgbClr val="002060"/>
              </a:solidFill>
              <a:latin typeface="Arial" panose="020B0604020202020204" pitchFamily="34" charset="0"/>
              <a:cs typeface="Arial" panose="020B0604020202020204" pitchFamily="34" charset="0"/>
            </a:endParaRPr>
          </a:p>
        </p:txBody>
      </p:sp>
      <p:sp>
        <p:nvSpPr>
          <p:cNvPr id="19" name="Elipse 18">
            <a:extLst>
              <a:ext uri="{FF2B5EF4-FFF2-40B4-BE49-F238E27FC236}">
                <a16:creationId xmlns:a16="http://schemas.microsoft.com/office/drawing/2014/main" id="{6A03F442-14F5-4804-98E8-B167BFD8A707}"/>
              </a:ext>
            </a:extLst>
          </p:cNvPr>
          <p:cNvSpPr/>
          <p:nvPr/>
        </p:nvSpPr>
        <p:spPr>
          <a:xfrm>
            <a:off x="1867596" y="631492"/>
            <a:ext cx="534721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769350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down)">
                                      <p:cBhvr>
                                        <p:cTn id="1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n-US" dirty="0"/>
              <a:t>POWER BI DASHBOARD</a:t>
            </a:r>
          </a:p>
        </p:txBody>
      </p:sp>
      <p:cxnSp>
        <p:nvCxnSpPr>
          <p:cNvPr id="15" name="Conector recto 14">
            <a:extLst>
              <a:ext uri="{FF2B5EF4-FFF2-40B4-BE49-F238E27FC236}">
                <a16:creationId xmlns:a16="http://schemas.microsoft.com/office/drawing/2014/main" id="{3D9A03C7-E31E-4FEC-B609-64D0B1E70B99}"/>
              </a:ext>
            </a:extLst>
          </p:cNvPr>
          <p:cNvCxnSpPr/>
          <p:nvPr/>
        </p:nvCxnSpPr>
        <p:spPr>
          <a:xfrm>
            <a:off x="723900" y="0"/>
            <a:ext cx="0" cy="5143500"/>
          </a:xfrm>
          <a:prstGeom prst="line">
            <a:avLst/>
          </a:prstGeom>
          <a:ln w="6350">
            <a:solidFill>
              <a:schemeClr val="tx1"/>
            </a:solidFill>
          </a:ln>
        </p:spPr>
        <p:style>
          <a:lnRef idx="1">
            <a:schemeClr val="dk1"/>
          </a:lnRef>
          <a:fillRef idx="0">
            <a:schemeClr val="dk1"/>
          </a:fillRef>
          <a:effectRef idx="0">
            <a:schemeClr val="dk1"/>
          </a:effectRef>
          <a:fontRef idx="minor">
            <a:schemeClr val="tx1"/>
          </a:fontRef>
        </p:style>
      </p:cxnSp>
      <p:pic>
        <p:nvPicPr>
          <p:cNvPr id="24" name="Imagen 23">
            <a:extLst>
              <a:ext uri="{FF2B5EF4-FFF2-40B4-BE49-F238E27FC236}">
                <a16:creationId xmlns:a16="http://schemas.microsoft.com/office/drawing/2014/main" id="{515B2895-2E46-46EF-A1D1-852EC0D152B1}"/>
              </a:ext>
            </a:extLst>
          </p:cNvPr>
          <p:cNvPicPr>
            <a:picLocks noChangeAspect="1"/>
          </p:cNvPicPr>
          <p:nvPr/>
        </p:nvPicPr>
        <p:blipFill>
          <a:blip r:embed="rId2">
            <a:extLst>
              <a:ext uri="{28A0092B-C50C-407E-A947-70E740481C1C}">
                <a14:useLocalDpi xmlns:a14="http://schemas.microsoft.com/office/drawing/2010/main" val="0"/>
              </a:ext>
            </a:extLst>
          </a:blip>
          <a:srcRect t="11178" b="11178"/>
          <a:stretch/>
        </p:blipFill>
        <p:spPr>
          <a:xfrm>
            <a:off x="828067" y="1257018"/>
            <a:ext cx="7525518" cy="3268024"/>
          </a:xfrm>
          <a:prstGeom prst="rect">
            <a:avLst/>
          </a:prstGeom>
          <a:ln w="6350">
            <a:solidFill>
              <a:schemeClr val="tx1"/>
            </a:solidFill>
          </a:ln>
        </p:spPr>
      </p:pic>
      <p:sp>
        <p:nvSpPr>
          <p:cNvPr id="89" name="Elipse 88">
            <a:extLst>
              <a:ext uri="{FF2B5EF4-FFF2-40B4-BE49-F238E27FC236}">
                <a16:creationId xmlns:a16="http://schemas.microsoft.com/office/drawing/2014/main" id="{02CE1545-A9F3-478C-80E7-66CFB4F91D55}"/>
              </a:ext>
            </a:extLst>
          </p:cNvPr>
          <p:cNvSpPr/>
          <p:nvPr/>
        </p:nvSpPr>
        <p:spPr>
          <a:xfrm>
            <a:off x="851876" y="643950"/>
            <a:ext cx="7440249"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89"/>
                                        </p:tgtEl>
                                        <p:attrNameLst>
                                          <p:attrName>style.visibility</p:attrName>
                                        </p:attrNameLst>
                                      </p:cBhvr>
                                      <p:to>
                                        <p:strVal val="visible"/>
                                      </p:to>
                                    </p:set>
                                    <p:animEffect transition="in" filter="wipe(down)">
                                      <p:cBhvr>
                                        <p:cTn id="1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POWER BI DASHBOARD</a:t>
            </a:r>
          </a:p>
        </p:txBody>
      </p:sp>
      <p:pic>
        <p:nvPicPr>
          <p:cNvPr id="23" name="Imagen 22">
            <a:extLst>
              <a:ext uri="{FF2B5EF4-FFF2-40B4-BE49-F238E27FC236}">
                <a16:creationId xmlns:a16="http://schemas.microsoft.com/office/drawing/2014/main" id="{06626849-ADF0-4905-8393-455648FDC759}"/>
              </a:ext>
            </a:extLst>
          </p:cNvPr>
          <p:cNvPicPr>
            <a:picLocks noChangeAspect="1"/>
          </p:cNvPicPr>
          <p:nvPr/>
        </p:nvPicPr>
        <p:blipFill>
          <a:blip r:embed="rId2">
            <a:extLst>
              <a:ext uri="{28A0092B-C50C-407E-A947-70E740481C1C}">
                <a14:useLocalDpi xmlns:a14="http://schemas.microsoft.com/office/drawing/2010/main" val="0"/>
              </a:ext>
            </a:extLst>
          </a:blip>
          <a:srcRect t="14384" b="14384"/>
          <a:stretch/>
        </p:blipFill>
        <p:spPr>
          <a:xfrm>
            <a:off x="821411" y="1239641"/>
            <a:ext cx="7516678" cy="3268598"/>
          </a:xfrm>
          <a:prstGeom prst="rect">
            <a:avLst/>
          </a:prstGeom>
          <a:ln w="6350">
            <a:solidFill>
              <a:schemeClr val="tx1"/>
            </a:solidFill>
          </a:ln>
        </p:spPr>
      </p:pic>
      <p:sp>
        <p:nvSpPr>
          <p:cNvPr id="20" name="Elipse 19">
            <a:extLst>
              <a:ext uri="{FF2B5EF4-FFF2-40B4-BE49-F238E27FC236}">
                <a16:creationId xmlns:a16="http://schemas.microsoft.com/office/drawing/2014/main" id="{E51E9A28-481F-4363-8092-E497730FEF92}"/>
              </a:ext>
            </a:extLst>
          </p:cNvPr>
          <p:cNvSpPr/>
          <p:nvPr/>
        </p:nvSpPr>
        <p:spPr>
          <a:xfrm>
            <a:off x="1246478" y="635262"/>
            <a:ext cx="6638344" cy="521567"/>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down)">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 grpId="0" animBg="1"/>
    </p:bldLst>
  </p:timing>
</p:sld>
</file>

<file path=ppt/theme/theme1.xml><?xml version="1.0" encoding="utf-8"?>
<a:theme xmlns:a="http://schemas.openxmlformats.org/drawingml/2006/main" name="Office Theme">
  <a:themeElements>
    <a:clrScheme name="Animated Moodboard for Business by Slidesgo">
      <a:dk1>
        <a:srgbClr val="313131"/>
      </a:dk1>
      <a:lt1>
        <a:srgbClr val="FBFBFB"/>
      </a:lt1>
      <a:dk2>
        <a:srgbClr val="A9C8E2"/>
      </a:dk2>
      <a:lt2>
        <a:srgbClr val="CC482E"/>
      </a:lt2>
      <a:accent1>
        <a:srgbClr val="B7C0F3"/>
      </a:accent1>
      <a:accent2>
        <a:srgbClr val="C3E1F4"/>
      </a:accent2>
      <a:accent3>
        <a:srgbClr val="E2CDA0"/>
      </a:accent3>
      <a:accent4>
        <a:srgbClr val="3D47D7"/>
      </a:accent4>
      <a:accent5>
        <a:srgbClr val="FFFFFF"/>
      </a:accent5>
      <a:accent6>
        <a:srgbClr val="FFFFFF"/>
      </a:accent6>
      <a:hlink>
        <a:srgbClr val="313131"/>
      </a:hlink>
      <a:folHlink>
        <a:srgbClr val="313131"/>
      </a:folHlink>
    </a:clrScheme>
    <a:fontScheme name="Animated Moodboard for Business by Slidesgo">
      <a:majorFont>
        <a:latin typeface="Syncopate"/>
        <a:ea typeface=""/>
        <a:cs typeface=""/>
      </a:majorFont>
      <a:minorFont>
        <a:latin typeface="Darker Grotesque"/>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9992</TotalTime>
  <Words>859</Words>
  <Application>Microsoft Office PowerPoint</Application>
  <PresentationFormat>On-screen Show (16:9)</PresentationFormat>
  <Paragraphs>74</Paragraphs>
  <Slides>18</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Arial Black</vt:lpstr>
      <vt:lpstr>Calibri</vt:lpstr>
      <vt:lpstr>Cochocib Script Latin Pro</vt:lpstr>
      <vt:lpstr>Darker Grotesque</vt:lpstr>
      <vt:lpstr>Dreaming Outloud Script Pro</vt:lpstr>
      <vt:lpstr>Roboto</vt:lpstr>
      <vt:lpstr>Syncopate</vt:lpstr>
      <vt:lpstr>Wingdings</vt:lpstr>
      <vt:lpstr>Office Theme</vt:lpstr>
      <vt:lpstr>HIGHCLOUD AIRLINES</vt:lpstr>
      <vt:lpstr>The objective of this project is to provide a comprehensive analysis of airline operations for High Cloud, focusing on key performance metrics such as the load factor, passenger preferences, and route efficiency. The dashboard presents data on the total number of airlines, passengers, available seats, and total distance traveled. It further breaks down performance by carrier name, top flight routes, distance groups, and load factor trends across years. Additionally, it highlights passengers' preferences while traveling on weekday vs weekends.</vt:lpstr>
      <vt:lpstr>TABLE OF CONTENTS</vt:lpstr>
      <vt:lpstr>TASKS</vt:lpstr>
      <vt:lpstr>DATA TRANSFORMATION </vt:lpstr>
      <vt:lpstr>DASHBOARD</vt:lpstr>
      <vt:lpstr>EXCEL DASHBOARD</vt:lpstr>
      <vt:lpstr>POWER BI DASHBOARD</vt:lpstr>
      <vt:lpstr>POWER BI DASHBOARD</vt:lpstr>
      <vt:lpstr>TABLEAU DASHBOARD </vt:lpstr>
      <vt:lpstr>SQL QUERY VISUAL </vt:lpstr>
      <vt:lpstr>SQL QUERY VISUAL</vt:lpstr>
      <vt:lpstr>SQL QUERY VISUAL</vt:lpstr>
      <vt:lpstr>EXCEL KPI </vt:lpstr>
      <vt:lpstr>POWER BI KPI </vt:lpstr>
      <vt:lpstr>TABLEAU KPI </vt:lpstr>
      <vt:lpstr>SQL KPI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Betsara Hualde Leonardi</dc:creator>
  <cp:lastModifiedBy>Devendranath Boguda</cp:lastModifiedBy>
  <cp:revision>6</cp:revision>
  <dcterms:created xsi:type="dcterms:W3CDTF">2021-10-12T08:06:43Z</dcterms:created>
  <dcterms:modified xsi:type="dcterms:W3CDTF">2024-10-26T04:38:44Z</dcterms:modified>
</cp:coreProperties>
</file>

<file path=docProps/thumbnail.jpeg>
</file>